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8"/>
  </p:notesMasterIdLst>
  <p:handoutMasterIdLst>
    <p:handoutMasterId r:id="rId9"/>
  </p:handoutMasterIdLst>
  <p:sldIdLst>
    <p:sldId id="463" r:id="rId3"/>
    <p:sldId id="493" r:id="rId4"/>
    <p:sldId id="502" r:id="rId5"/>
    <p:sldId id="500" r:id="rId6"/>
    <p:sldId id="501" r:id="rId7"/>
  </p:sldIdLst>
  <p:sldSz cx="9753600" cy="73152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 userDrawn="1">
          <p15:clr>
            <a:srgbClr val="A4A3A4"/>
          </p15:clr>
        </p15:guide>
        <p15:guide id="2" pos="985" userDrawn="1">
          <p15:clr>
            <a:srgbClr val="A4A3A4"/>
          </p15:clr>
        </p15:guide>
        <p15:guide id="3" pos="1394" userDrawn="1">
          <p15:clr>
            <a:srgbClr val="A4A3A4"/>
          </p15:clr>
        </p15:guide>
        <p15:guide id="4" pos="5227" userDrawn="1">
          <p15:clr>
            <a:srgbClr val="A4A3A4"/>
          </p15:clr>
        </p15:guide>
        <p15:guide id="5" pos="326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1B2A"/>
    <a:srgbClr val="019367"/>
    <a:srgbClr val="029468"/>
    <a:srgbClr val="00296C"/>
    <a:srgbClr val="00569E"/>
    <a:srgbClr val="3F3CBE"/>
    <a:srgbClr val="7F70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05" autoAdjust="0"/>
    <p:restoredTop sz="94598" autoAdjust="0"/>
  </p:normalViewPr>
  <p:slideViewPr>
    <p:cSldViewPr snapToGrid="0">
      <p:cViewPr varScale="1">
        <p:scale>
          <a:sx n="101" d="100"/>
          <a:sy n="101" d="100"/>
        </p:scale>
        <p:origin x="1680" y="114"/>
      </p:cViewPr>
      <p:guideLst>
        <p:guide orient="horz" pos="2304"/>
        <p:guide pos="985"/>
        <p:guide pos="1394"/>
        <p:guide pos="5227"/>
        <p:guide pos="3263"/>
      </p:guideLst>
    </p:cSldViewPr>
  </p:slideViewPr>
  <p:outlineViewPr>
    <p:cViewPr>
      <p:scale>
        <a:sx n="33" d="100"/>
        <a:sy n="33" d="100"/>
      </p:scale>
      <p:origin x="0" y="-1565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-47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9DC2A9C4-F009-4617-957D-7D9573483F3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BY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E500DD4-ED66-42A9-9E51-623AB0271B8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3FF10B-45F1-4806-83A4-4E7E4E0F0269}" type="datetimeFigureOut">
              <a:rPr lang="ru-BY" smtClean="0"/>
              <a:t>11/25/2025</a:t>
            </a:fld>
            <a:endParaRPr lang="ru-BY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FFB5006-336D-450D-8AA3-6997645E030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BY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71F8856-91AA-49D4-9591-309F0F24E43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6BB455-E7A8-4C3F-8310-7A197B507C96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641319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US" sz="1800" b="0" strike="noStrike" spc="-1" dirty="0" err="1">
                <a:solidFill>
                  <a:srgbClr val="000000"/>
                </a:solidFill>
                <a:latin typeface="Calibri"/>
              </a:rPr>
              <a:t>Для</a:t>
            </a:r>
            <a:r>
              <a:rPr lang="en-US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1800" b="0" strike="noStrike" spc="-1" dirty="0" err="1">
                <a:solidFill>
                  <a:srgbClr val="000000"/>
                </a:solidFill>
                <a:latin typeface="Calibri"/>
              </a:rPr>
              <a:t>перемещения</a:t>
            </a:r>
            <a:r>
              <a:rPr lang="en-US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1800" b="0" strike="noStrike" spc="-1" dirty="0" err="1">
                <a:solidFill>
                  <a:srgbClr val="000000"/>
                </a:solidFill>
                <a:latin typeface="Calibri"/>
              </a:rPr>
              <a:t>страницы</a:t>
            </a:r>
            <a:r>
              <a:rPr lang="en-US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1800" b="0" strike="noStrike" spc="-1" dirty="0" err="1">
                <a:solidFill>
                  <a:srgbClr val="000000"/>
                </a:solidFill>
                <a:latin typeface="Calibri"/>
              </a:rPr>
              <a:t>щёлкните</a:t>
            </a:r>
            <a:r>
              <a:rPr lang="en-US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1800" b="0" strike="noStrike" spc="-1" dirty="0" err="1">
                <a:solidFill>
                  <a:srgbClr val="000000"/>
                </a:solidFill>
                <a:latin typeface="Calibri"/>
              </a:rPr>
              <a:t>мышью</a:t>
            </a:r>
            <a:endParaRPr lang="en-US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buNone/>
            </a:pPr>
            <a:r>
              <a:rPr lang="ru-RU" sz="2000" b="0" strike="noStrike" spc="-1" dirty="0">
                <a:latin typeface="Arial"/>
              </a:rPr>
              <a:t>Для правки формата примечаний щёлкните мышью</a:t>
            </a:r>
          </a:p>
        </p:txBody>
      </p:sp>
      <p:sp>
        <p:nvSpPr>
          <p:cNvPr id="12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>
              <a:defRPr>
                <a:cs typeface="Times New Roman" panose="02020603050405020304" pitchFamily="18" charset="0"/>
              </a:defRPr>
            </a:lvl1pPr>
          </a:lstStyle>
          <a:p>
            <a:r>
              <a:rPr lang="ru-RU" sz="1400" spc="-1" dirty="0">
                <a:latin typeface="Times New Roman"/>
              </a:rPr>
              <a:t>&lt;верхний колонтитул&gt;</a:t>
            </a:r>
          </a:p>
        </p:txBody>
      </p:sp>
      <p:sp>
        <p:nvSpPr>
          <p:cNvPr id="124" name="PlaceHolder 4"/>
          <p:cNvSpPr>
            <a:spLocks noGrp="1"/>
          </p:cNvSpPr>
          <p:nvPr>
            <p:ph type="dt" idx="7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ru-RU" sz="1400" b="0" strike="noStrike" spc="-1">
                <a:latin typeface="Times New Roman"/>
                <a:cs typeface="Times New Roman" panose="02020603050405020304" pitchFamily="18" charset="0"/>
              </a:defRPr>
            </a:lvl1pPr>
          </a:lstStyle>
          <a:p>
            <a:r>
              <a:rPr lang="ru-RU" dirty="0"/>
              <a:t>&lt;дата/время&gt;</a:t>
            </a:r>
          </a:p>
        </p:txBody>
      </p:sp>
      <p:sp>
        <p:nvSpPr>
          <p:cNvPr id="125" name="PlaceHolder 5"/>
          <p:cNvSpPr>
            <a:spLocks noGrp="1"/>
          </p:cNvSpPr>
          <p:nvPr>
            <p:ph type="ftr" idx="8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ru-RU" sz="1400" b="0" strike="noStrike" spc="-1">
                <a:latin typeface="Times New Roman"/>
                <a:cs typeface="Times New Roman" panose="02020603050405020304" pitchFamily="18" charset="0"/>
              </a:defRPr>
            </a:lvl1pPr>
          </a:lstStyle>
          <a:p>
            <a:r>
              <a:rPr lang="ru-RU" dirty="0"/>
              <a:t>&lt;нижний колонтитул&gt;</a:t>
            </a:r>
          </a:p>
        </p:txBody>
      </p:sp>
      <p:sp>
        <p:nvSpPr>
          <p:cNvPr id="126" name="PlaceHolder 6"/>
          <p:cNvSpPr>
            <a:spLocks noGrp="1"/>
          </p:cNvSpPr>
          <p:nvPr>
            <p:ph type="sldNum" idx="9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ru-RU" sz="1400" b="0" strike="noStrike" spc="-1">
                <a:latin typeface="Times New Roman"/>
                <a:cs typeface="Times New Roman" panose="02020603050405020304" pitchFamily="18" charset="0"/>
              </a:defRPr>
            </a:lvl1pPr>
          </a:lstStyle>
          <a:p>
            <a:fld id="{D45028E9-EC72-4208-8C77-5F247092BB0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8075" y="812800"/>
            <a:ext cx="5343525" cy="40084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D45028E9-EC72-4208-8C77-5F247092BB00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23246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8075" y="812800"/>
            <a:ext cx="5343525" cy="40084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D45028E9-EC72-4208-8C77-5F247092BB00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0355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>
            <a:lvl1pPr>
              <a:defRPr/>
            </a:lvl1pPr>
          </a:lstStyle>
          <a:p>
            <a:fld id="{F037555C-75F5-4137-8BCB-4A64B77FF9A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 indent="0">
              <a:buNone/>
            </a:pPr>
            <a:endParaRPr lang="en-US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87440" y="1711440"/>
            <a:ext cx="8777520" cy="202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 indent="0">
              <a:spcBef>
                <a:spcPts val="1417"/>
              </a:spcBef>
              <a:buNone/>
            </a:pPr>
            <a:endParaRPr lang="en-US" sz="32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87440" y="3927240"/>
            <a:ext cx="8777520" cy="202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 indent="0">
              <a:spcBef>
                <a:spcPts val="1417"/>
              </a:spcBef>
              <a:buNone/>
            </a:pPr>
            <a:endParaRPr lang="en-US" sz="32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>
            <a:lvl1pPr>
              <a:defRPr/>
            </a:lvl1pPr>
          </a:lstStyle>
          <a:p>
            <a:fld id="{FEA4BD7F-58F2-46F6-B433-B33603CBDFB3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 indent="0">
              <a:buNone/>
            </a:pPr>
            <a:endParaRPr lang="en-US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87440" y="1711440"/>
            <a:ext cx="4283280" cy="202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 indent="0">
              <a:spcBef>
                <a:spcPts val="1417"/>
              </a:spcBef>
              <a:buNone/>
            </a:pPr>
            <a:endParaRPr lang="en-US" sz="32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985280" y="1711440"/>
            <a:ext cx="4283280" cy="202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 indent="0">
              <a:spcBef>
                <a:spcPts val="1417"/>
              </a:spcBef>
              <a:buNone/>
            </a:pPr>
            <a:endParaRPr lang="en-US" sz="32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87440" y="3927240"/>
            <a:ext cx="4283280" cy="202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 indent="0">
              <a:spcBef>
                <a:spcPts val="1417"/>
              </a:spcBef>
              <a:buNone/>
            </a:pPr>
            <a:endParaRPr lang="en-US" sz="32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985280" y="3927240"/>
            <a:ext cx="4283280" cy="202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 indent="0">
              <a:spcBef>
                <a:spcPts val="1417"/>
              </a:spcBef>
              <a:buNone/>
            </a:pPr>
            <a:endParaRPr lang="en-US" sz="32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>
            <a:lvl1pPr>
              <a:defRPr/>
            </a:lvl1pPr>
          </a:lstStyle>
          <a:p>
            <a:fld id="{3E49ECC9-CA12-449F-B413-34119379261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 indent="0">
              <a:buNone/>
            </a:pPr>
            <a:endParaRPr lang="en-US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87440" y="1711440"/>
            <a:ext cx="2826000" cy="202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00"/>
          </a:bodyPr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 indent="0">
              <a:spcBef>
                <a:spcPts val="1417"/>
              </a:spcBef>
              <a:buNone/>
            </a:pPr>
            <a:endParaRPr lang="en-US" sz="32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455280" y="1711440"/>
            <a:ext cx="2826000" cy="202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00"/>
          </a:bodyPr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 indent="0">
              <a:spcBef>
                <a:spcPts val="1417"/>
              </a:spcBef>
              <a:buNone/>
            </a:pPr>
            <a:endParaRPr lang="en-US" sz="32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422760" y="1711440"/>
            <a:ext cx="2826000" cy="202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00"/>
          </a:bodyPr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 indent="0">
              <a:spcBef>
                <a:spcPts val="1417"/>
              </a:spcBef>
              <a:buNone/>
            </a:pPr>
            <a:endParaRPr lang="en-US" sz="32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87440" y="3927240"/>
            <a:ext cx="2826000" cy="202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00"/>
          </a:bodyPr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 indent="0">
              <a:spcBef>
                <a:spcPts val="1417"/>
              </a:spcBef>
              <a:buNone/>
            </a:pPr>
            <a:endParaRPr lang="en-US" sz="32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455280" y="3927240"/>
            <a:ext cx="2826000" cy="202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00"/>
          </a:bodyPr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 indent="0">
              <a:spcBef>
                <a:spcPts val="1417"/>
              </a:spcBef>
              <a:buNone/>
            </a:pPr>
            <a:endParaRPr lang="en-US" sz="32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422760" y="3927240"/>
            <a:ext cx="2826000" cy="202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00"/>
          </a:bodyPr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 indent="0">
              <a:spcBef>
                <a:spcPts val="1417"/>
              </a:spcBef>
              <a:buNone/>
            </a:pPr>
            <a:endParaRPr lang="en-US" sz="32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>
            <a:lvl1pPr>
              <a:defRPr/>
            </a:lvl1pPr>
          </a:lstStyle>
          <a:p>
            <a:fld id="{B19FB35A-16D1-4FCB-B8E7-265C0632048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BCDA33-09E8-4C1A-819C-A5BB201729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9200" y="1196975"/>
            <a:ext cx="7315200" cy="254635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A949FBC-30B7-490E-8AE1-81467B0F0C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3841750"/>
            <a:ext cx="7315200" cy="176688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BY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9FFDB9B-A555-43E2-84E5-1F10FC13F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69497-D53B-4D60-B17C-D8CCEDFE95F7}" type="datetimeFigureOut">
              <a:rPr lang="ru-BY" smtClean="0"/>
              <a:t>11/25/2025</a:t>
            </a:fld>
            <a:endParaRPr lang="ru-BY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C89FF5D-1C84-4775-899F-0B4D3D1D8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0DB912C-B0AE-4B67-BCE7-17BEB3AD3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DEE1C-C2B8-40E6-A343-A44E3A04B29E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6492707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32342C-9EE8-47D2-A48D-EB5B029CD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95D5FEC-8681-4773-97C5-5C2A8712D3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092D25-290C-4599-8515-05B55CE39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69497-D53B-4D60-B17C-D8CCEDFE95F7}" type="datetimeFigureOut">
              <a:rPr lang="ru-BY" smtClean="0"/>
              <a:t>11/25/2025</a:t>
            </a:fld>
            <a:endParaRPr lang="ru-BY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8FDD632-0106-457E-97CE-B2DF6A2FE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BB4B9CB-FD94-4F81-AB25-EF5440FE0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DEE1C-C2B8-40E6-A343-A44E3A04B29E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7400146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DFC694-C487-4384-A66E-F496D3EC9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163" y="1824038"/>
            <a:ext cx="8412162" cy="30432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90FB5E2-FEC4-4B58-99AC-0081CE0684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5163" y="4895850"/>
            <a:ext cx="8412162" cy="160020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1C78F3F-F111-4F63-89D3-7ADD3B213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69497-D53B-4D60-B17C-D8CCEDFE95F7}" type="datetimeFigureOut">
              <a:rPr lang="ru-BY" smtClean="0"/>
              <a:t>11/25/2025</a:t>
            </a:fld>
            <a:endParaRPr lang="ru-BY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C591B82-EBB7-4C02-ABF4-314A87DDD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CD988AA-4E9B-436B-A7CC-80F1D0BE0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DEE1C-C2B8-40E6-A343-A44E3A04B29E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8379807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C41A83-2BF6-4DFB-B125-2F042E6C3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0FF67F2-B476-4D8C-B214-A3CD8E3149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69925" y="1947863"/>
            <a:ext cx="4130675" cy="464026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9E49DBD-1D0A-466A-8710-EF0A9C693C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53000" y="1947863"/>
            <a:ext cx="4130675" cy="464026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E296BCE-7753-4EFA-8003-314D46A37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69497-D53B-4D60-B17C-D8CCEDFE95F7}" type="datetimeFigureOut">
              <a:rPr lang="ru-BY" smtClean="0"/>
              <a:t>11/25/2025</a:t>
            </a:fld>
            <a:endParaRPr lang="ru-BY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B0A0C9C-8E0F-40E2-87BD-7189006C8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29D399F-F94C-45B2-9147-B20A1AA2B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DEE1C-C2B8-40E6-A343-A44E3A04B29E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40524378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2EBCB1-22A1-42E8-B37F-927345F7C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513" y="388938"/>
            <a:ext cx="8412162" cy="141446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CA098FC-23CF-44A3-807F-ADFFA15801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1513" y="1793875"/>
            <a:ext cx="4125912" cy="8778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9DB5377-00A8-4FEF-B385-1B49A110B5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1513" y="2671763"/>
            <a:ext cx="4125912" cy="393065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9E3421E-C0B2-48A3-A447-96B527BF38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937125" y="1793875"/>
            <a:ext cx="4146550" cy="8778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88B539F-66B0-4B64-B9AB-AEC0462D12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937125" y="2671763"/>
            <a:ext cx="4146550" cy="393065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E7EC676-F183-40E9-841B-576D43762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69497-D53B-4D60-B17C-D8CCEDFE95F7}" type="datetimeFigureOut">
              <a:rPr lang="ru-BY" smtClean="0"/>
              <a:t>11/25/2025</a:t>
            </a:fld>
            <a:endParaRPr lang="ru-BY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25D3A21-81D8-40E9-9B4B-0E08C6E8F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7A3234B-4713-4D12-BBAF-3F9B9C86D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DEE1C-C2B8-40E6-A343-A44E3A04B29E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5829147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675E7B-775D-4C2F-A3AD-7275CAC6C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E799D83-72B6-4F6E-A25D-8209CD3A2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69497-D53B-4D60-B17C-D8CCEDFE95F7}" type="datetimeFigureOut">
              <a:rPr lang="ru-BY" smtClean="0"/>
              <a:t>11/25/2025</a:t>
            </a:fld>
            <a:endParaRPr lang="ru-BY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79A3FDB-4FB5-42B5-B19E-25F09EA25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3AE9F73-A473-4330-AD5B-CD58CA2C1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DEE1C-C2B8-40E6-A343-A44E3A04B29E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6884698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7CEB9A1-7597-4D14-AB48-F8B20776B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69497-D53B-4D60-B17C-D8CCEDFE95F7}" type="datetimeFigureOut">
              <a:rPr lang="ru-BY" smtClean="0"/>
              <a:t>11/25/2025</a:t>
            </a:fld>
            <a:endParaRPr lang="ru-BY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2A2FC47-694A-4BA1-B9AB-D8EA0DF3E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30B7D86-4AEC-4781-BF37-7FF5B5992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DEE1C-C2B8-40E6-A343-A44E3A04B29E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415646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 indent="0">
              <a:buNone/>
            </a:pPr>
            <a:endParaRPr lang="en-US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87440" y="1711440"/>
            <a:ext cx="8777520" cy="4242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 indent="0" algn="ctr">
              <a:buNone/>
            </a:pPr>
            <a:endParaRPr lang="ru-RU" sz="3200" b="0" strike="noStrike" spc="-1" dirty="0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>
          <a:xfrm>
            <a:off x="7391160" y="464767"/>
            <a:ext cx="2133360" cy="364680"/>
          </a:xfrm>
        </p:spPr>
        <p:txBody>
          <a:bodyPr/>
          <a:lstStyle>
            <a:lvl1pPr>
              <a:defRPr sz="4000" b="1" i="0" baseline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fld id="{071575BF-A15A-434D-9C10-EF73E302B2AC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61DB8F-70A1-4EAE-A4DF-8E52E4A1F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513" y="487363"/>
            <a:ext cx="3146425" cy="170656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67A399A-2521-4E6D-8200-7C48AFADFF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6550" y="1052513"/>
            <a:ext cx="4937125" cy="51990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F2205AD-0988-4CC2-8F8D-DFCB4D0CD7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71513" y="2193925"/>
            <a:ext cx="3146425" cy="4065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92A2EAC-FF13-475B-A128-25449A2B5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69497-D53B-4D60-B17C-D8CCEDFE95F7}" type="datetimeFigureOut">
              <a:rPr lang="ru-BY" smtClean="0"/>
              <a:t>11/25/2025</a:t>
            </a:fld>
            <a:endParaRPr lang="ru-BY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CCE25AC-1A3E-480A-BE5B-04A7760DC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328C8F2-8833-4A53-8F27-3A5317B5E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DEE1C-C2B8-40E6-A343-A44E3A04B29E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5930449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80BFF3-DB70-4D9A-8991-C3C9F0ACF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513" y="487363"/>
            <a:ext cx="3146425" cy="170656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FB1389B-0AC5-44E9-AC1F-F5FC78E6E0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146550" y="1052513"/>
            <a:ext cx="4937125" cy="51990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BY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09DDE9A-92D1-4547-A308-77639EC308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71513" y="2193925"/>
            <a:ext cx="3146425" cy="4065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C60EC9A-66D8-482E-8ABF-99F2E900B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69497-D53B-4D60-B17C-D8CCEDFE95F7}" type="datetimeFigureOut">
              <a:rPr lang="ru-BY" smtClean="0"/>
              <a:t>11/25/2025</a:t>
            </a:fld>
            <a:endParaRPr lang="ru-BY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FADA088-23D0-45E7-ABBA-47506D4A3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DEF65C8-4C1B-4884-BB9E-DD58FFFD4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DEE1C-C2B8-40E6-A343-A44E3A04B29E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8010383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3891A7-4AA8-47EB-809F-86DB7A76C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F57FFFB-D13C-49A1-AFB5-827C27980A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022EC2-25BD-47B9-99A3-9B296CD0A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69497-D53B-4D60-B17C-D8CCEDFE95F7}" type="datetimeFigureOut">
              <a:rPr lang="ru-BY" smtClean="0"/>
              <a:t>11/25/2025</a:t>
            </a:fld>
            <a:endParaRPr lang="ru-BY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0850F51-049A-4F9D-B8DE-C0A7A02D3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1AB9437-85A5-417A-A57B-DC6FB4445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DEE1C-C2B8-40E6-A343-A44E3A04B29E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26515701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96296D8-04FD-4251-99B6-C23ED9B3C4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980238" y="388938"/>
            <a:ext cx="2103437" cy="619918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3C88177-61C5-4ADC-9291-6F81B42B2B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69925" y="388938"/>
            <a:ext cx="6157913" cy="619918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C2F7035-E1E7-4585-8C43-7F5EE2ECB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69497-D53B-4D60-B17C-D8CCEDFE95F7}" type="datetimeFigureOut">
              <a:rPr lang="ru-BY" smtClean="0"/>
              <a:t>11/25/2025</a:t>
            </a:fld>
            <a:endParaRPr lang="ru-BY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3104ADA-1DB5-4E19-9C39-985D38616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4C06AB8-9EDE-4766-ABFF-E47BA6E31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DEE1C-C2B8-40E6-A343-A44E3A04B29E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276870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 indent="0">
              <a:buNone/>
            </a:pPr>
            <a:endParaRPr lang="en-US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87440" y="1711440"/>
            <a:ext cx="8777520" cy="4242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 indent="0">
              <a:spcBef>
                <a:spcPts val="1417"/>
              </a:spcBef>
              <a:buNone/>
            </a:pPr>
            <a:endParaRPr lang="en-US" sz="32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>
            <a:lvl1pPr>
              <a:defRPr/>
            </a:lvl1pPr>
          </a:lstStyle>
          <a:p>
            <a:fld id="{4AD68A73-AE0A-4934-934A-E1FF97151D6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 indent="0">
              <a:buNone/>
            </a:pPr>
            <a:endParaRPr lang="en-US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87440" y="1711440"/>
            <a:ext cx="4283280" cy="4242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 indent="0">
              <a:spcBef>
                <a:spcPts val="1417"/>
              </a:spcBef>
              <a:buNone/>
            </a:pPr>
            <a:endParaRPr lang="en-US" sz="32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985280" y="1711440"/>
            <a:ext cx="4283280" cy="4242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 indent="0">
              <a:spcBef>
                <a:spcPts val="1417"/>
              </a:spcBef>
              <a:buNone/>
            </a:pPr>
            <a:endParaRPr lang="en-US" sz="32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>
            <a:lvl1pPr>
              <a:defRPr/>
            </a:lvl1pPr>
          </a:lstStyle>
          <a:p>
            <a:fld id="{CD5BD4B1-2696-41B8-B528-AECBF961413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 indent="0">
              <a:buNone/>
            </a:pPr>
            <a:endParaRPr lang="en-US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>
            <a:lvl1pPr>
              <a:defRPr/>
            </a:lvl1pPr>
          </a:lstStyle>
          <a:p>
            <a:fld id="{DFE80A59-7701-46EB-AE88-F9059ADB94EE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85800" y="2130480"/>
            <a:ext cx="7772040" cy="681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 algn="ctr"/>
            <a:endParaRPr lang="ru-RU" sz="3200" b="0" strike="noStrike" spc="-1" dirty="0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>
            <a:lvl1pPr>
              <a:defRPr/>
            </a:lvl1pPr>
          </a:lstStyle>
          <a:p>
            <a:fld id="{7E339C1D-DB3D-4602-8332-9B4A735AF82E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 indent="0">
              <a:buNone/>
            </a:pPr>
            <a:endParaRPr lang="en-US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87440" y="1711440"/>
            <a:ext cx="4283280" cy="202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 indent="0">
              <a:spcBef>
                <a:spcPts val="1417"/>
              </a:spcBef>
              <a:buNone/>
            </a:pPr>
            <a:endParaRPr lang="en-US" sz="32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985280" y="1711440"/>
            <a:ext cx="4283280" cy="4242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 indent="0">
              <a:spcBef>
                <a:spcPts val="1417"/>
              </a:spcBef>
              <a:buNone/>
            </a:pPr>
            <a:endParaRPr lang="en-US" sz="32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87440" y="3927240"/>
            <a:ext cx="4283280" cy="202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 indent="0">
              <a:spcBef>
                <a:spcPts val="1417"/>
              </a:spcBef>
              <a:buNone/>
            </a:pPr>
            <a:endParaRPr lang="en-US" sz="32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>
            <a:lvl1pPr>
              <a:defRPr/>
            </a:lvl1pPr>
          </a:lstStyle>
          <a:p>
            <a:fld id="{A9ABAA7E-B756-41A3-8893-1D7EE8ED068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 indent="0">
              <a:buNone/>
            </a:pPr>
            <a:endParaRPr lang="en-US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87440" y="1711440"/>
            <a:ext cx="4283280" cy="4242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 indent="0">
              <a:spcBef>
                <a:spcPts val="1417"/>
              </a:spcBef>
              <a:buNone/>
            </a:pPr>
            <a:endParaRPr lang="en-US" sz="32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985280" y="1711440"/>
            <a:ext cx="4283280" cy="202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 indent="0">
              <a:spcBef>
                <a:spcPts val="1417"/>
              </a:spcBef>
              <a:buNone/>
            </a:pPr>
            <a:endParaRPr lang="en-US" sz="32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985280" y="3927240"/>
            <a:ext cx="4283280" cy="202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 indent="0">
              <a:spcBef>
                <a:spcPts val="1417"/>
              </a:spcBef>
              <a:buNone/>
            </a:pPr>
            <a:endParaRPr lang="en-US" sz="32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>
            <a:lvl1pPr>
              <a:defRPr/>
            </a:lvl1pPr>
          </a:lstStyle>
          <a:p>
            <a:fld id="{7CEFCB7F-F809-4CB9-8E29-FA8F08B6A8D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 indent="0">
              <a:buNone/>
            </a:pPr>
            <a:endParaRPr lang="en-US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87440" y="1711440"/>
            <a:ext cx="4283280" cy="202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 indent="0">
              <a:spcBef>
                <a:spcPts val="1417"/>
              </a:spcBef>
              <a:buNone/>
            </a:pPr>
            <a:endParaRPr lang="en-US" sz="32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985280" y="1711440"/>
            <a:ext cx="4283280" cy="202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 indent="0">
              <a:spcBef>
                <a:spcPts val="1417"/>
              </a:spcBef>
              <a:buNone/>
            </a:pPr>
            <a:endParaRPr lang="en-US" sz="32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87440" y="3927240"/>
            <a:ext cx="8777520" cy="202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 indent="0">
              <a:spcBef>
                <a:spcPts val="1417"/>
              </a:spcBef>
              <a:buNone/>
            </a:pPr>
            <a:endParaRPr lang="en-US" sz="32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>
            <a:lvl1pPr>
              <a:defRPr/>
            </a:lvl1pPr>
          </a:lstStyle>
          <a:p>
            <a:fld id="{010A866A-8525-4B74-AA97-31D2AB100613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n-US" sz="4400" b="0" strike="noStrike" spc="-1" dirty="0">
                <a:solidFill>
                  <a:srgbClr val="000000"/>
                </a:solidFill>
                <a:latin typeface="Calibri"/>
              </a:rPr>
              <a:t>Click to edit Master title style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ru-RU" dirty="0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lang="ru-RU" sz="1400" b="0" strike="noStrike" spc="-1">
                <a:latin typeface="Times New Roman"/>
                <a:cs typeface="Times New Roman" panose="02020603050405020304" pitchFamily="18" charset="0"/>
              </a:defRPr>
            </a:lvl1pPr>
          </a:lstStyle>
          <a:p>
            <a:r>
              <a:rPr lang="en-US"/>
              <a:t>Footer</a:t>
            </a:r>
            <a:endParaRPr lang="ru-RU" dirty="0"/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B0551C5-8641-4481-8731-4E75E91BEB9A}" type="slidenum">
              <a:rPr lang="ru-RU" smtClean="0"/>
              <a:pPr/>
              <a:t>‹#›</a:t>
            </a:fld>
            <a:endParaRPr lang="ru-RU" dirty="0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87440" y="1711440"/>
            <a:ext cx="8777520" cy="4242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 dirty="0" err="1">
                <a:solidFill>
                  <a:srgbClr val="000000"/>
                </a:solidFill>
                <a:latin typeface="Calibri"/>
              </a:rPr>
              <a:t>Для</a:t>
            </a:r>
            <a:r>
              <a:rPr lang="en-US" sz="32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latin typeface="Calibri"/>
              </a:rPr>
              <a:t>правки</a:t>
            </a:r>
            <a:r>
              <a:rPr lang="en-US" sz="32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latin typeface="Calibri"/>
              </a:rPr>
              <a:t>структуры</a:t>
            </a:r>
            <a:r>
              <a:rPr lang="en-US" sz="32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latin typeface="Calibri"/>
              </a:rPr>
              <a:t>щёлкните</a:t>
            </a:r>
            <a:r>
              <a:rPr lang="en-US" sz="32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latin typeface="Calibri"/>
              </a:rPr>
              <a:t>мышью</a:t>
            </a:r>
            <a:endParaRPr lang="en-US" sz="3200" b="0" strike="noStrike" spc="-1" dirty="0">
              <a:solidFill>
                <a:srgbClr val="000000"/>
              </a:solidFill>
              <a:latin typeface="Calibri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Второй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уровень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структуры</a:t>
            </a:r>
            <a:endParaRPr lang="en-US" sz="2400" b="0" strike="noStrike" spc="-1" dirty="0">
              <a:solidFill>
                <a:srgbClr val="000000"/>
              </a:solidFill>
              <a:latin typeface="Calibri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 dirty="0" err="1">
                <a:solidFill>
                  <a:srgbClr val="000000"/>
                </a:solidFill>
                <a:latin typeface="Calibri"/>
              </a:rPr>
              <a:t>Третий</a:t>
            </a:r>
            <a:r>
              <a:rPr lang="en-US" sz="20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" dirty="0" err="1">
                <a:solidFill>
                  <a:srgbClr val="000000"/>
                </a:solidFill>
                <a:latin typeface="Calibri"/>
              </a:rPr>
              <a:t>уровень</a:t>
            </a:r>
            <a:r>
              <a:rPr lang="en-US" sz="20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" dirty="0" err="1">
                <a:solidFill>
                  <a:srgbClr val="000000"/>
                </a:solidFill>
                <a:latin typeface="Calibri"/>
              </a:rPr>
              <a:t>структуры</a:t>
            </a:r>
            <a:endParaRPr lang="en-US" sz="2000" b="0" strike="noStrike" spc="-1" dirty="0">
              <a:solidFill>
                <a:srgbClr val="000000"/>
              </a:solidFill>
              <a:latin typeface="Calibri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 dirty="0" err="1">
                <a:solidFill>
                  <a:srgbClr val="000000"/>
                </a:solidFill>
                <a:latin typeface="Calibri"/>
              </a:rPr>
              <a:t>Четвёртый</a:t>
            </a:r>
            <a:r>
              <a:rPr lang="en-US" sz="20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" dirty="0" err="1">
                <a:solidFill>
                  <a:srgbClr val="000000"/>
                </a:solidFill>
                <a:latin typeface="Calibri"/>
              </a:rPr>
              <a:t>уровень</a:t>
            </a:r>
            <a:r>
              <a:rPr lang="en-US" sz="20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" dirty="0" err="1">
                <a:solidFill>
                  <a:srgbClr val="000000"/>
                </a:solidFill>
                <a:latin typeface="Calibri"/>
              </a:rPr>
              <a:t>структуры</a:t>
            </a:r>
            <a:endParaRPr lang="en-US" sz="2000" b="0" strike="noStrike" spc="-1" dirty="0">
              <a:solidFill>
                <a:srgbClr val="000000"/>
              </a:solidFill>
              <a:latin typeface="Calibri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 dirty="0" err="1">
                <a:solidFill>
                  <a:srgbClr val="000000"/>
                </a:solidFill>
                <a:latin typeface="Calibri"/>
              </a:rPr>
              <a:t>Пятый</a:t>
            </a:r>
            <a:r>
              <a:rPr lang="en-US" sz="20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" dirty="0" err="1">
                <a:solidFill>
                  <a:srgbClr val="000000"/>
                </a:solidFill>
                <a:latin typeface="Calibri"/>
              </a:rPr>
              <a:t>уровень</a:t>
            </a:r>
            <a:r>
              <a:rPr lang="en-US" sz="20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" dirty="0" err="1">
                <a:solidFill>
                  <a:srgbClr val="000000"/>
                </a:solidFill>
                <a:latin typeface="Calibri"/>
              </a:rPr>
              <a:t>структуры</a:t>
            </a:r>
            <a:endParaRPr lang="en-US" sz="2000" b="0" strike="noStrike" spc="-1" dirty="0">
              <a:solidFill>
                <a:srgbClr val="000000"/>
              </a:solidFill>
              <a:latin typeface="Calibri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 dirty="0" err="1">
                <a:solidFill>
                  <a:srgbClr val="000000"/>
                </a:solidFill>
                <a:latin typeface="Calibri"/>
              </a:rPr>
              <a:t>Шестой</a:t>
            </a:r>
            <a:r>
              <a:rPr lang="en-US" sz="20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" dirty="0" err="1">
                <a:solidFill>
                  <a:srgbClr val="000000"/>
                </a:solidFill>
                <a:latin typeface="Calibri"/>
              </a:rPr>
              <a:t>уровень</a:t>
            </a:r>
            <a:r>
              <a:rPr lang="en-US" sz="20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" dirty="0" err="1">
                <a:solidFill>
                  <a:srgbClr val="000000"/>
                </a:solidFill>
                <a:latin typeface="Calibri"/>
              </a:rPr>
              <a:t>структуры</a:t>
            </a:r>
            <a:endParaRPr lang="en-US" sz="2000" b="0" strike="noStrike" spc="-1" dirty="0">
              <a:solidFill>
                <a:srgbClr val="000000"/>
              </a:solidFill>
              <a:latin typeface="Calibri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 dirty="0" err="1">
                <a:solidFill>
                  <a:srgbClr val="000000"/>
                </a:solidFill>
                <a:latin typeface="Calibri"/>
              </a:rPr>
              <a:t>Седьмой</a:t>
            </a:r>
            <a:r>
              <a:rPr lang="en-US" sz="20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" dirty="0" err="1">
                <a:solidFill>
                  <a:srgbClr val="000000"/>
                </a:solidFill>
                <a:latin typeface="Calibri"/>
              </a:rPr>
              <a:t>уровень</a:t>
            </a:r>
            <a:r>
              <a:rPr lang="en-US" sz="20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" dirty="0" err="1">
                <a:solidFill>
                  <a:srgbClr val="000000"/>
                </a:solidFill>
                <a:latin typeface="Calibri"/>
              </a:rPr>
              <a:t>структуры</a:t>
            </a:r>
            <a:endParaRPr lang="en-US" sz="20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EC3752-DD8C-4661-AEAC-7E8B0B7E6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925" y="388938"/>
            <a:ext cx="8413750" cy="14144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97DA6BE-D002-41E3-B1C0-14F0855567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9925" y="1947863"/>
            <a:ext cx="8413750" cy="46402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5515D8D-5D62-4435-B8B4-F03E26A6C9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69925" y="6780213"/>
            <a:ext cx="2195513" cy="3889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569497-D53B-4D60-B17C-D8CCEDFE95F7}" type="datetimeFigureOut">
              <a:rPr lang="ru-BY" smtClean="0"/>
              <a:t>11/25/2025</a:t>
            </a:fld>
            <a:endParaRPr lang="ru-BY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85DC4F-EA29-42F2-9313-72C663CBB0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30563" y="6780213"/>
            <a:ext cx="3292475" cy="3889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BY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BA9CF4C-F056-457E-923A-1C89BB8EFE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88163" y="6780213"/>
            <a:ext cx="2195512" cy="3889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DEE1C-C2B8-40E6-A343-A44E3A04B29E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412630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B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105">
            <a:extLst>
              <a:ext uri="{FF2B5EF4-FFF2-40B4-BE49-F238E27FC236}">
                <a16:creationId xmlns:a16="http://schemas.microsoft.com/office/drawing/2014/main" id="{BF689677-A642-41C7-98C7-9C651670285E}"/>
              </a:ext>
            </a:extLst>
          </p:cNvPr>
          <p:cNvPicPr>
            <a:picLocks noChangeArrowheads="1"/>
          </p:cNvPicPr>
          <p:nvPr/>
        </p:nvPicPr>
        <p:blipFill>
          <a:blip r:embed="rId2" cstate="print">
            <a:alphaModFix amt="863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706769"/>
            <a:ext cx="1434261" cy="352425"/>
          </a:xfrm>
          <a:prstGeom prst="rect">
            <a:avLst/>
          </a:prstGeom>
          <a:noFill/>
        </p:spPr>
      </p:pic>
      <p:pic>
        <p:nvPicPr>
          <p:cNvPr id="8" name="Picture 102">
            <a:extLst>
              <a:ext uri="{FF2B5EF4-FFF2-40B4-BE49-F238E27FC236}">
                <a16:creationId xmlns:a16="http://schemas.microsoft.com/office/drawing/2014/main" id="{DD1CE230-9B12-4453-B905-C042499B709D}"/>
              </a:ext>
            </a:extLst>
          </p:cNvPr>
          <p:cNvPicPr>
            <a:picLocks noChangeArrowheads="1"/>
          </p:cNvPicPr>
          <p:nvPr/>
        </p:nvPicPr>
        <p:blipFill>
          <a:blip r:embed="rId3" cstate="print">
            <a:alphaModFix amt="863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3845488"/>
            <a:ext cx="1434315" cy="2867025"/>
          </a:xfrm>
          <a:prstGeom prst="rect">
            <a:avLst/>
          </a:prstGeom>
          <a:noFill/>
        </p:spPr>
      </p:pic>
      <p:pic>
        <p:nvPicPr>
          <p:cNvPr id="9" name="Picture 104">
            <a:extLst>
              <a:ext uri="{FF2B5EF4-FFF2-40B4-BE49-F238E27FC236}">
                <a16:creationId xmlns:a16="http://schemas.microsoft.com/office/drawing/2014/main" id="{B71ABEC2-7DCF-4AE4-B09F-4AE949FDA11B}"/>
              </a:ext>
            </a:extLst>
          </p:cNvPr>
          <p:cNvPicPr>
            <a:picLocks noChangeArrowheads="1"/>
          </p:cNvPicPr>
          <p:nvPr/>
        </p:nvPicPr>
        <p:blipFill>
          <a:blip r:embed="rId4" cstate="print">
            <a:alphaModFix amt="863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001190"/>
            <a:ext cx="1434277" cy="2842599"/>
          </a:xfrm>
          <a:prstGeom prst="rect">
            <a:avLst/>
          </a:prstGeom>
          <a:noFill/>
        </p:spPr>
      </p:pic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DA439EEC-A09A-43C5-9604-D553644BB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05150" y="2533650"/>
            <a:ext cx="5352690" cy="106635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id="{6EEEDC02-7974-4EB8-BF15-F7CF644C0CDA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609725" y="1600200"/>
            <a:ext cx="7457715" cy="3525315"/>
          </a:xfrm>
        </p:spPr>
        <p:txBody>
          <a:bodyPr/>
          <a:lstStyle/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F36532BD-8740-4BD2-AE65-04E230F1B82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1706" y="1365055"/>
            <a:ext cx="7933576" cy="4736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1403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105">
            <a:extLst>
              <a:ext uri="{FF2B5EF4-FFF2-40B4-BE49-F238E27FC236}">
                <a16:creationId xmlns:a16="http://schemas.microsoft.com/office/drawing/2014/main" id="{BF689677-A642-41C7-98C7-9C651670285E}"/>
              </a:ext>
            </a:extLst>
          </p:cNvPr>
          <p:cNvPicPr>
            <a:picLocks noChangeArrowheads="1"/>
          </p:cNvPicPr>
          <p:nvPr/>
        </p:nvPicPr>
        <p:blipFill>
          <a:blip r:embed="rId2" cstate="print">
            <a:alphaModFix amt="863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706769"/>
            <a:ext cx="1434261" cy="352425"/>
          </a:xfrm>
          <a:prstGeom prst="rect">
            <a:avLst/>
          </a:prstGeom>
          <a:noFill/>
        </p:spPr>
      </p:pic>
      <p:pic>
        <p:nvPicPr>
          <p:cNvPr id="9" name="Picture 104">
            <a:extLst>
              <a:ext uri="{FF2B5EF4-FFF2-40B4-BE49-F238E27FC236}">
                <a16:creationId xmlns:a16="http://schemas.microsoft.com/office/drawing/2014/main" id="{B71ABEC2-7DCF-4AE4-B09F-4AE949FDA11B}"/>
              </a:ext>
            </a:extLst>
          </p:cNvPr>
          <p:cNvPicPr>
            <a:picLocks noChangeArrowheads="1"/>
          </p:cNvPicPr>
          <p:nvPr/>
        </p:nvPicPr>
        <p:blipFill>
          <a:blip r:embed="rId3" cstate="print">
            <a:alphaModFix amt="863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34260" y="1228725"/>
            <a:ext cx="7409703" cy="1304925"/>
          </a:xfrm>
          <a:prstGeom prst="rect">
            <a:avLst/>
          </a:prstGeom>
          <a:noFill/>
        </p:spPr>
      </p:pic>
      <p:pic>
        <p:nvPicPr>
          <p:cNvPr id="8" name="Picture 102">
            <a:extLst>
              <a:ext uri="{FF2B5EF4-FFF2-40B4-BE49-F238E27FC236}">
                <a16:creationId xmlns:a16="http://schemas.microsoft.com/office/drawing/2014/main" id="{DD1CE230-9B12-4453-B905-C042499B709D}"/>
              </a:ext>
            </a:extLst>
          </p:cNvPr>
          <p:cNvPicPr>
            <a:picLocks noChangeArrowheads="1"/>
          </p:cNvPicPr>
          <p:nvPr/>
        </p:nvPicPr>
        <p:blipFill>
          <a:blip r:embed="rId4" cstate="print">
            <a:alphaModFix amt="863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3845488"/>
            <a:ext cx="1434315" cy="2867025"/>
          </a:xfrm>
          <a:prstGeom prst="rect">
            <a:avLst/>
          </a:prstGeom>
          <a:noFill/>
        </p:spPr>
      </p:pic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60CD7D5-1C2E-4D72-9EAB-97C87937163A}"/>
              </a:ext>
            </a:extLst>
          </p:cNvPr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71575BF-A15A-434D-9C10-EF73E302B2AC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id="{58304BFF-36BF-4DB0-A3CB-8450AE50B7AA}"/>
              </a:ext>
            </a:extLst>
          </p:cNvPr>
          <p:cNvSpPr/>
          <p:nvPr/>
        </p:nvSpPr>
        <p:spPr>
          <a:xfrm>
            <a:off x="8945005" y="290337"/>
            <a:ext cx="703384" cy="703384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BY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59C57642-E9A5-416F-9A3F-B37BC0515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4450" y="1554923"/>
            <a:ext cx="7630555" cy="331027"/>
          </a:xfrm>
        </p:spPr>
        <p:txBody>
          <a:bodyPr/>
          <a:lstStyle/>
          <a:p>
            <a:pPr algn="ctr">
              <a:spcBef>
                <a:spcPts val="900"/>
              </a:spcBef>
              <a:spcAft>
                <a:spcPts val="900"/>
              </a:spcAft>
            </a:pPr>
            <a:r>
              <a:rPr lang="ru-RU" sz="1200" b="1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целях противопожарной защиты объектов и мест проживания и своевременного извещения о пожаре, населению рекомендуется установка в жилых помещениях автономных пожарных извещателей, в том числе с GSM модулем.</a:t>
            </a:r>
            <a:br>
              <a:rPr lang="ru-RU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200" dirty="0"/>
          </a:p>
        </p:txBody>
      </p:sp>
      <p:pic>
        <p:nvPicPr>
          <p:cNvPr id="3074" name="Рисунок 3">
            <a:extLst>
              <a:ext uri="{FF2B5EF4-FFF2-40B4-BE49-F238E27FC236}">
                <a16:creationId xmlns:a16="http://schemas.microsoft.com/office/drawing/2014/main" id="{D2B01E89-AAED-4281-8F26-8B07BA5145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57" y="2103437"/>
            <a:ext cx="3448050" cy="398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806758C6-88A2-40C7-A403-35DDD3C3C9B6}"/>
              </a:ext>
            </a:extLst>
          </p:cNvPr>
          <p:cNvSpPr txBox="1"/>
          <p:nvPr/>
        </p:nvSpPr>
        <p:spPr>
          <a:xfrm>
            <a:off x="1123950" y="2212148"/>
            <a:ext cx="443865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900"/>
              </a:spcBef>
              <a:spcAft>
                <a:spcPts val="900"/>
              </a:spcAft>
            </a:pPr>
            <a:r>
              <a:rPr lang="ru-RU" sz="10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Автономный пожарный извещатель – это пожарный извещатель, реагирующий на определенный уровень концентрации продуктов горения веществ и материалов, в корпусе которого конструктивно объединены автономный источник питания и все компоненты, необходимые для обнаружения пожара и непосредственного оповещения о нем.</a:t>
            </a:r>
            <a:endParaRPr lang="ru-RU" sz="1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6ABA14A-A50F-4F7C-8CB6-E31A071EA374}"/>
              </a:ext>
            </a:extLst>
          </p:cNvPr>
          <p:cNvSpPr txBox="1"/>
          <p:nvPr/>
        </p:nvSpPr>
        <p:spPr>
          <a:xfrm>
            <a:off x="1209675" y="3498807"/>
            <a:ext cx="4352925" cy="2092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900"/>
              </a:spcBef>
              <a:spcAft>
                <a:spcPts val="900"/>
              </a:spcAft>
            </a:pPr>
            <a:r>
              <a:rPr lang="ru-RU" sz="1000" b="1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Возможности автономных пожарных извещателей.</a:t>
            </a:r>
            <a:endParaRPr lang="ru-RU" sz="1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900"/>
              </a:spcBef>
              <a:spcAft>
                <a:spcPts val="900"/>
              </a:spcAft>
            </a:pPr>
            <a:r>
              <a:rPr lang="ru-RU" sz="10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Принцип работы таких извещателей направлен на определение частиц дыма в воздухе. При срабатывании детектора дыма извещатель издает громкий пронзительный звук, способный разбудить спящего человека и привлечь внимание окружающих.</a:t>
            </a:r>
            <a:endParaRPr lang="ru-RU" sz="1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900"/>
              </a:spcBef>
              <a:spcAft>
                <a:spcPts val="900"/>
              </a:spcAft>
            </a:pPr>
            <a:r>
              <a:rPr lang="ru-RU" sz="10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современных автономных пожарных извещателях для оповещения монтируется GSM модуль, который обеспечивает: дозвон на заранее запрограммированные телефонные номера; рассылку SMS-сообщений.</a:t>
            </a:r>
            <a:endParaRPr lang="ru-RU" sz="1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504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105">
            <a:extLst>
              <a:ext uri="{FF2B5EF4-FFF2-40B4-BE49-F238E27FC236}">
                <a16:creationId xmlns:a16="http://schemas.microsoft.com/office/drawing/2014/main" id="{BF689677-A642-41C7-98C7-9C651670285E}"/>
              </a:ext>
            </a:extLst>
          </p:cNvPr>
          <p:cNvPicPr>
            <a:picLocks noChangeArrowheads="1"/>
          </p:cNvPicPr>
          <p:nvPr/>
        </p:nvPicPr>
        <p:blipFill>
          <a:blip r:embed="rId2" cstate="print">
            <a:alphaModFix amt="863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706769"/>
            <a:ext cx="1434261" cy="352425"/>
          </a:xfrm>
          <a:prstGeom prst="rect">
            <a:avLst/>
          </a:prstGeom>
          <a:noFill/>
        </p:spPr>
      </p:pic>
      <p:pic>
        <p:nvPicPr>
          <p:cNvPr id="9" name="Picture 104">
            <a:extLst>
              <a:ext uri="{FF2B5EF4-FFF2-40B4-BE49-F238E27FC236}">
                <a16:creationId xmlns:a16="http://schemas.microsoft.com/office/drawing/2014/main" id="{B71ABEC2-7DCF-4AE4-B09F-4AE949FDA11B}"/>
              </a:ext>
            </a:extLst>
          </p:cNvPr>
          <p:cNvPicPr>
            <a:picLocks noChangeArrowheads="1"/>
          </p:cNvPicPr>
          <p:nvPr/>
        </p:nvPicPr>
        <p:blipFill>
          <a:blip r:embed="rId3" cstate="print">
            <a:alphaModFix amt="863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34260" y="1228725"/>
            <a:ext cx="7409703" cy="1304925"/>
          </a:xfrm>
          <a:prstGeom prst="rect">
            <a:avLst/>
          </a:prstGeom>
          <a:noFill/>
        </p:spPr>
      </p:pic>
      <p:pic>
        <p:nvPicPr>
          <p:cNvPr id="8" name="Picture 102">
            <a:extLst>
              <a:ext uri="{FF2B5EF4-FFF2-40B4-BE49-F238E27FC236}">
                <a16:creationId xmlns:a16="http://schemas.microsoft.com/office/drawing/2014/main" id="{DD1CE230-9B12-4453-B905-C042499B709D}"/>
              </a:ext>
            </a:extLst>
          </p:cNvPr>
          <p:cNvPicPr>
            <a:picLocks noChangeArrowheads="1"/>
          </p:cNvPicPr>
          <p:nvPr/>
        </p:nvPicPr>
        <p:blipFill>
          <a:blip r:embed="rId4" cstate="print">
            <a:alphaModFix amt="863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3845488"/>
            <a:ext cx="1434315" cy="2867025"/>
          </a:xfrm>
          <a:prstGeom prst="rect">
            <a:avLst/>
          </a:prstGeom>
          <a:noFill/>
        </p:spPr>
      </p:pic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60CD7D5-1C2E-4D72-9EAB-97C87937163A}"/>
              </a:ext>
            </a:extLst>
          </p:cNvPr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71575BF-A15A-434D-9C10-EF73E302B2AC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id="{58304BFF-36BF-4DB0-A3CB-8450AE50B7AA}"/>
              </a:ext>
            </a:extLst>
          </p:cNvPr>
          <p:cNvSpPr/>
          <p:nvPr/>
        </p:nvSpPr>
        <p:spPr>
          <a:xfrm>
            <a:off x="8945005" y="290337"/>
            <a:ext cx="703384" cy="703384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BY"/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AF5E6AB3-3228-4C9D-B9FC-36CD0B252E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3436" y="1056481"/>
            <a:ext cx="3880039" cy="5125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4FACC8BB-FADF-4CB2-A287-5D9E5735CD24}"/>
              </a:ext>
            </a:extLst>
          </p:cNvPr>
          <p:cNvSpPr txBox="1"/>
          <p:nvPr/>
        </p:nvSpPr>
        <p:spPr>
          <a:xfrm>
            <a:off x="1181101" y="1228724"/>
            <a:ext cx="3614736" cy="44319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900"/>
              </a:spcBef>
              <a:spcAft>
                <a:spcPts val="900"/>
              </a:spcAft>
            </a:pPr>
            <a:r>
              <a:rPr lang="ru-RU" sz="1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Современные автономные пожарные извещатели, какова их отличительная особенность?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900"/>
              </a:spcBef>
              <a:spcAft>
                <a:spcPts val="900"/>
              </a:spcAft>
            </a:pP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Что касается современных автономных дымовых пожарных извещателей, то речь идет об извещателях с GSM-оповещением на мобильный телефон владельца квартиры или родственников.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900"/>
              </a:spcBef>
              <a:spcAft>
                <a:spcPts val="900"/>
              </a:spcAft>
            </a:pP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При задымлении датчик автоматически отправляет SMS и делает дозвон. Автономное питание без замены может работать до 3-х лет, существует возможность подключения до 6-ти телефонных номеров. К данному извещателю с GSM оповещением допускается подключить до 10 штук автономных извещателей, что позволяет увеличить площадь покрытия.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4295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105">
            <a:extLst>
              <a:ext uri="{FF2B5EF4-FFF2-40B4-BE49-F238E27FC236}">
                <a16:creationId xmlns:a16="http://schemas.microsoft.com/office/drawing/2014/main" id="{BF689677-A642-41C7-98C7-9C651670285E}"/>
              </a:ext>
            </a:extLst>
          </p:cNvPr>
          <p:cNvPicPr>
            <a:picLocks noChangeArrowheads="1"/>
          </p:cNvPicPr>
          <p:nvPr/>
        </p:nvPicPr>
        <p:blipFill>
          <a:blip r:embed="rId3" cstate="print">
            <a:alphaModFix amt="863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706769"/>
            <a:ext cx="1434261" cy="352425"/>
          </a:xfrm>
          <a:prstGeom prst="rect">
            <a:avLst/>
          </a:prstGeom>
          <a:noFill/>
        </p:spPr>
      </p:pic>
      <p:pic>
        <p:nvPicPr>
          <p:cNvPr id="9" name="Picture 104">
            <a:extLst>
              <a:ext uri="{FF2B5EF4-FFF2-40B4-BE49-F238E27FC236}">
                <a16:creationId xmlns:a16="http://schemas.microsoft.com/office/drawing/2014/main" id="{B71ABEC2-7DCF-4AE4-B09F-4AE949FDA11B}"/>
              </a:ext>
            </a:extLst>
          </p:cNvPr>
          <p:cNvPicPr>
            <a:picLocks noChangeArrowheads="1"/>
          </p:cNvPicPr>
          <p:nvPr/>
        </p:nvPicPr>
        <p:blipFill>
          <a:blip r:embed="rId4" cstate="print">
            <a:alphaModFix amt="863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138517" y="872602"/>
            <a:ext cx="1434277" cy="2842599"/>
          </a:xfrm>
          <a:prstGeom prst="rect">
            <a:avLst/>
          </a:prstGeom>
          <a:noFill/>
        </p:spPr>
      </p:pic>
      <p:pic>
        <p:nvPicPr>
          <p:cNvPr id="8" name="Picture 102">
            <a:extLst>
              <a:ext uri="{FF2B5EF4-FFF2-40B4-BE49-F238E27FC236}">
                <a16:creationId xmlns:a16="http://schemas.microsoft.com/office/drawing/2014/main" id="{DD1CE230-9B12-4453-B905-C042499B709D}"/>
              </a:ext>
            </a:extLst>
          </p:cNvPr>
          <p:cNvPicPr>
            <a:picLocks noChangeArrowheads="1"/>
          </p:cNvPicPr>
          <p:nvPr/>
        </p:nvPicPr>
        <p:blipFill>
          <a:blip r:embed="rId5" cstate="print">
            <a:alphaModFix amt="863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3845488"/>
            <a:ext cx="1434315" cy="2867025"/>
          </a:xfrm>
          <a:prstGeom prst="rect">
            <a:avLst/>
          </a:prstGeom>
          <a:noFill/>
        </p:spPr>
      </p:pic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60CD7D5-1C2E-4D72-9EAB-97C87937163A}"/>
              </a:ext>
            </a:extLst>
          </p:cNvPr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71575BF-A15A-434D-9C10-EF73E302B2AC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id="{B1E4CBB4-EA20-4F46-BE39-594702FC9A82}"/>
              </a:ext>
            </a:extLst>
          </p:cNvPr>
          <p:cNvSpPr/>
          <p:nvPr/>
        </p:nvSpPr>
        <p:spPr>
          <a:xfrm>
            <a:off x="8945005" y="290337"/>
            <a:ext cx="703384" cy="703384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BY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9D758067-C9D7-486E-9AA7-7A8DE9140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2745" y="1283260"/>
            <a:ext cx="7943155" cy="5293221"/>
          </a:xfrm>
        </p:spPr>
        <p:txBody>
          <a:bodyPr/>
          <a:lstStyle/>
          <a:p>
            <a:pPr algn="ctr">
              <a:spcBef>
                <a:spcPts val="900"/>
              </a:spcBef>
              <a:spcAft>
                <a:spcPts val="900"/>
              </a:spcAft>
            </a:pPr>
            <a:r>
              <a:rPr lang="ru-RU" sz="1600" b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При поступлении сигнала пожар от автономного пожарного извещателя необходимо: </a:t>
            </a:r>
            <a:br>
              <a:rPr lang="ru-RU" sz="1600" b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</a:br>
            <a:br>
              <a:rPr lang="ru-RU" sz="1600" b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</a:br>
            <a:r>
              <a:rPr lang="ru-RU" sz="1600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1. проверить на наличие признаков горения; </a:t>
            </a:r>
            <a:br>
              <a:rPr lang="ru-RU" sz="1600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</a:br>
            <a:br>
              <a:rPr lang="ru-RU" sz="1600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</a:br>
            <a:r>
              <a:rPr lang="ru-RU" sz="1600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2. применить первичные средства пожаротушения (при наличии огнетушителя);</a:t>
            </a:r>
            <a:br>
              <a:rPr lang="ru-RU" sz="1600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</a:br>
            <a:br>
              <a:rPr lang="ru-RU" sz="1600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</a:br>
            <a:r>
              <a:rPr lang="ru-RU" sz="1600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3. при сильном развитии пожара, и невозможности применения первичных средств    пожаротушения, если имеется возможность, изолировать помещение, где произошло загорание или пожар, закрыть дверь в это помещение, чтобы избежать распространения дыма и огня;</a:t>
            </a:r>
            <a:br>
              <a:rPr lang="ru-RU" sz="1600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</a:br>
            <a:br>
              <a:rPr lang="ru-RU" sz="1600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</a:br>
            <a:r>
              <a:rPr lang="ru-RU" sz="1600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4.  немедленно вызвать пожарную службу по телефону «101»,«112»;</a:t>
            </a:r>
            <a:br>
              <a:rPr lang="ru-RU" sz="1600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</a:br>
            <a:br>
              <a:rPr lang="ru-RU" sz="1600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</a:br>
            <a:r>
              <a:rPr lang="ru-RU" sz="1600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5. сообщить диспетчеру свою фамилию и имя, адрес, кратко описать ситуацию, что горит, где и какие признаки пожара;</a:t>
            </a:r>
            <a:br>
              <a:rPr lang="ru-RU" sz="1600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</a:br>
            <a:br>
              <a:rPr lang="ru-RU" sz="1600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</a:br>
            <a:r>
              <a:rPr lang="ru-RU" sz="1600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6. оповестить о пожаре соседей любыми доступными способами;</a:t>
            </a:r>
            <a:br>
              <a:rPr lang="ru-RU" sz="1600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</a:br>
            <a:br>
              <a:rPr lang="ru-RU" sz="1600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</a:br>
            <a:r>
              <a:rPr lang="ru-RU" sz="1600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7. не отключать телефон первым, возможно, </a:t>
            </a:r>
            <a:br>
              <a:rPr lang="ru-RU" sz="1600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</a:br>
            <a:r>
              <a:rPr lang="ru-RU" sz="1600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у диспетчера возникнут вопросы или он даст вам необходимые указания.</a:t>
            </a:r>
            <a:br>
              <a:rPr lang="ru-RU" sz="1600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</a:br>
            <a:endParaRPr lang="ru-RU" sz="1600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51785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105">
            <a:extLst>
              <a:ext uri="{FF2B5EF4-FFF2-40B4-BE49-F238E27FC236}">
                <a16:creationId xmlns:a16="http://schemas.microsoft.com/office/drawing/2014/main" id="{BF689677-A642-41C7-98C7-9C651670285E}"/>
              </a:ext>
            </a:extLst>
          </p:cNvPr>
          <p:cNvPicPr>
            <a:picLocks noChangeArrowheads="1"/>
          </p:cNvPicPr>
          <p:nvPr/>
        </p:nvPicPr>
        <p:blipFill>
          <a:blip r:embed="rId3" cstate="print">
            <a:alphaModFix amt="863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706769"/>
            <a:ext cx="1434261" cy="352425"/>
          </a:xfrm>
          <a:prstGeom prst="rect">
            <a:avLst/>
          </a:prstGeom>
          <a:noFill/>
        </p:spPr>
      </p:pic>
      <p:pic>
        <p:nvPicPr>
          <p:cNvPr id="9" name="Picture 104">
            <a:extLst>
              <a:ext uri="{FF2B5EF4-FFF2-40B4-BE49-F238E27FC236}">
                <a16:creationId xmlns:a16="http://schemas.microsoft.com/office/drawing/2014/main" id="{B71ABEC2-7DCF-4AE4-B09F-4AE949FDA11B}"/>
              </a:ext>
            </a:extLst>
          </p:cNvPr>
          <p:cNvPicPr>
            <a:picLocks noChangeArrowheads="1"/>
          </p:cNvPicPr>
          <p:nvPr/>
        </p:nvPicPr>
        <p:blipFill>
          <a:blip r:embed="rId4" cstate="print">
            <a:alphaModFix amt="863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138517" y="872602"/>
            <a:ext cx="1434277" cy="2842599"/>
          </a:xfrm>
          <a:prstGeom prst="rect">
            <a:avLst/>
          </a:prstGeom>
          <a:noFill/>
        </p:spPr>
      </p:pic>
      <p:pic>
        <p:nvPicPr>
          <p:cNvPr id="8" name="Picture 102">
            <a:extLst>
              <a:ext uri="{FF2B5EF4-FFF2-40B4-BE49-F238E27FC236}">
                <a16:creationId xmlns:a16="http://schemas.microsoft.com/office/drawing/2014/main" id="{DD1CE230-9B12-4453-B905-C042499B709D}"/>
              </a:ext>
            </a:extLst>
          </p:cNvPr>
          <p:cNvPicPr>
            <a:picLocks noChangeArrowheads="1"/>
          </p:cNvPicPr>
          <p:nvPr/>
        </p:nvPicPr>
        <p:blipFill>
          <a:blip r:embed="rId5" cstate="print">
            <a:alphaModFix amt="863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3845488"/>
            <a:ext cx="1434315" cy="2867025"/>
          </a:xfrm>
          <a:prstGeom prst="rect">
            <a:avLst/>
          </a:prstGeom>
          <a:noFill/>
        </p:spPr>
      </p:pic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60CD7D5-1C2E-4D72-9EAB-97C87937163A}"/>
              </a:ext>
            </a:extLst>
          </p:cNvPr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71575BF-A15A-434D-9C10-EF73E302B2AC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id="{B1E4CBB4-EA20-4F46-BE39-594702FC9A82}"/>
              </a:ext>
            </a:extLst>
          </p:cNvPr>
          <p:cNvSpPr/>
          <p:nvPr/>
        </p:nvSpPr>
        <p:spPr>
          <a:xfrm>
            <a:off x="8945005" y="290337"/>
            <a:ext cx="703384" cy="703384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BY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9D758067-C9D7-486E-9AA7-7A8DE9140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4262" y="1168151"/>
            <a:ext cx="7672334" cy="4918324"/>
          </a:xfrm>
        </p:spPr>
        <p:txBody>
          <a:bodyPr/>
          <a:lstStyle/>
          <a:p>
            <a:pPr algn="ctr">
              <a:spcBef>
                <a:spcPts val="900"/>
              </a:spcBef>
              <a:spcAft>
                <a:spcPts val="900"/>
              </a:spcAft>
            </a:pPr>
            <a: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дым и пламя в соседних комнатах </a:t>
            </a:r>
            <a:b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позволяют выйти наружу:</a:t>
            </a:r>
            <a:b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ru-RU" sz="16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1.</a:t>
            </a:r>
            <a:r>
              <a:rPr lang="ru-RU" sz="1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поддавайтесь панике;</a:t>
            </a:r>
            <a:br>
              <a:rPr lang="ru-RU" sz="1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6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нет возможности эвакуироваться, то для защиты от тепла и дыма постарайтесь надежно загерметизировать свое помещение </a:t>
            </a:r>
            <a:br>
              <a:rPr lang="ru-RU" sz="1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(для этого плотно закройте входную дверь, намочите водой любую ткань, обрывки одежды или штор и плотно закройте (заткните) ими щели двери изнутри помещения);</a:t>
            </a:r>
            <a:br>
              <a:rPr lang="ru-RU" sz="1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6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1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 избежание тяги из коридора и проникновения дыма — закройте окна, форточки, заткните вентиляционные отверстия, закройте фрамуги вентиляционных решеток.</a:t>
            </a:r>
            <a:br>
              <a:rPr lang="ru-RU" sz="1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6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4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4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Чтобы избежать пожара, </a:t>
            </a:r>
            <a:b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необходимо соблюдать </a:t>
            </a:r>
            <a:b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меры пожарной безопасности в быту!</a:t>
            </a:r>
            <a:br>
              <a:rPr lang="ru-R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548333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8801</TotalTime>
  <Words>493</Words>
  <Application>Microsoft Office PowerPoint</Application>
  <PresentationFormat>Произвольный</PresentationFormat>
  <Paragraphs>16</Paragraphs>
  <Slides>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5</vt:i4>
      </vt:variant>
    </vt:vector>
  </HeadingPairs>
  <TitlesOfParts>
    <vt:vector size="14" baseType="lpstr">
      <vt:lpstr>Arial</vt:lpstr>
      <vt:lpstr>Calibri</vt:lpstr>
      <vt:lpstr>Calibri Light</vt:lpstr>
      <vt:lpstr>Symbol</vt:lpstr>
      <vt:lpstr>Times New Roman</vt:lpstr>
      <vt:lpstr>Verdana</vt:lpstr>
      <vt:lpstr>Wingdings</vt:lpstr>
      <vt:lpstr>Office Theme</vt:lpstr>
      <vt:lpstr>Специальное оформление</vt:lpstr>
      <vt:lpstr>Презентация PowerPoint</vt:lpstr>
      <vt:lpstr>В целях противопожарной защиты объектов и мест проживания и своевременного извещения о пожаре, населению рекомендуется установка в жилых помещениях автономных пожарных извещателей, в том числе с GSM модулем. </vt:lpstr>
      <vt:lpstr>Презентация PowerPoint</vt:lpstr>
      <vt:lpstr>При поступлении сигнала пожар от автономного пожарного извещателя необходимо:   1. проверить на наличие признаков горения;   2. применить первичные средства пожаротушения (при наличии огнетушителя);  3. при сильном развитии пожара, и невозможности применения первичных средств    пожаротушения, если имеется возможность, изолировать помещение, где произошло загорание или пожар, закрыть дверь в это помещение, чтобы избежать распространения дыма и огня;  4.  немедленно вызвать пожарную службу по телефону «101»,«112»;  5. сообщить диспетчеру свою фамилию и имя, адрес, кратко описать ситуацию, что горит, где и какие признаки пожара;  6. оповестить о пожаре соседей любыми доступными способами;  7. не отключать телефон первым, возможно,  у диспетчера возникнут вопросы или он даст вам необходимые указания. </vt:lpstr>
      <vt:lpstr>Если дым и пламя в соседних комнатах  не позволяют выйти наружу:  1.не поддавайтесь панике;  2. если нет возможности эвакуироваться, то для защиты от тепла и дыма постарайтесь надежно загерметизировать свое помещение  (для этого плотно закройте входную дверь, намочите водой любую ткань, обрывки одежды или штор и плотно закройте (заткните) ими щели двери изнутри помещения);  3. во избежание тяги из коридора и проникновения дыма — закройте окна, форточки, заткните вентиляционные отверстия, закройте фрамуги вентиляционных решеток.     Чтобы избежать пожара,  необходимо соблюдать  меры пожарной безопасности в быту!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Заставка День мед работника 4_3</dc:title>
  <dc:subject/>
  <dc:creator>Борушков Роман</dc:creator>
  <dc:description/>
  <cp:lastModifiedBy>go</cp:lastModifiedBy>
  <cp:revision>575</cp:revision>
  <dcterms:created xsi:type="dcterms:W3CDTF">2006-08-16T00:00:00Z</dcterms:created>
  <dcterms:modified xsi:type="dcterms:W3CDTF">2025-11-25T05:22:29Z</dcterms:modified>
  <dc:identifier>DAFCPXCFkgE</dc:identifier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Произвольный</vt:lpwstr>
  </property>
  <property fmtid="{D5CDD505-2E9C-101B-9397-08002B2CF9AE}" pid="4" name="Slides">
    <vt:i4>49</vt:i4>
  </property>
</Properties>
</file>