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0" r:id="rId7"/>
    <p:sldId id="263" r:id="rId8"/>
    <p:sldId id="264" r:id="rId9"/>
    <p:sldId id="265" r:id="rId10"/>
    <p:sldId id="266" r:id="rId11"/>
    <p:sldId id="270" r:id="rId12"/>
    <p:sldId id="267" r:id="rId13"/>
    <p:sldId id="271" r:id="rId14"/>
    <p:sldId id="268" r:id="rId15"/>
    <p:sldId id="269" r:id="rId16"/>
    <p:sldId id="272" r:id="rId17"/>
    <p:sldId id="273" r:id="rId18"/>
    <p:sldId id="277" r:id="rId19"/>
    <p:sldId id="278" r:id="rId20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6" d="100"/>
          <a:sy n="96" d="100"/>
        </p:scale>
        <p:origin x="2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1B3EB-2B3F-4A13-989A-8AAAFC015806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34181-F143-4E5E-B3CA-2F3E9264E8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6.jpe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27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06667"/>
            <a:ext cx="2660780" cy="1609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190011" y="4123246"/>
            <a:ext cx="45170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Мазуренко Марина Андреевна</a:t>
            </a:r>
          </a:p>
          <a:p>
            <a:pPr lvl="0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инструктор-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валеолог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государственного учреждения </a:t>
            </a:r>
          </a:p>
          <a:p>
            <a:pPr lvl="0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«Ельский районный центр гигиены </a:t>
            </a:r>
          </a:p>
          <a:p>
            <a:pPr lvl="0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эпидемиологии»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33117" y="1481097"/>
            <a:ext cx="886505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ЕЛЬСК – </a:t>
            </a:r>
          </a:p>
          <a:p>
            <a:pPr algn="ctr"/>
            <a:r>
              <a:rPr lang="ru-RU" sz="72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ЗДОРОВЫЙ ГОРОД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140" y="1131570"/>
            <a:ext cx="1137221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благоприятной рабочей среды для укрепления здоровья и благополучия сотрудников организации - одна из основных задач руководителя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04140" y="3982720"/>
            <a:ext cx="358013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Предупреждение вредного воздействия факторов производственной среды</a:t>
            </a:r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 cstate="print"/>
          <a:srcRect t="24070" r="10284"/>
          <a:stretch>
            <a:fillRect/>
          </a:stretch>
        </p:blipFill>
        <p:spPr bwMode="auto">
          <a:xfrm>
            <a:off x="291465" y="2002155"/>
            <a:ext cx="3146425" cy="198056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rcRect l="18877"/>
          <a:stretch>
            <a:fillRect/>
          </a:stretch>
        </p:blipFill>
        <p:spPr>
          <a:xfrm>
            <a:off x="5854700" y="2002155"/>
            <a:ext cx="2361565" cy="29559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Текстовое поле 8"/>
          <p:cNvSpPr txBox="1"/>
          <p:nvPr/>
        </p:nvSpPr>
        <p:spPr>
          <a:xfrm>
            <a:off x="3542030" y="4958080"/>
            <a:ext cx="44875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 b="0" i="0" dirty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Организация диспансерного осмотра и вакцинации на рабочем месте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rcRect b="7568"/>
          <a:stretch>
            <a:fillRect/>
          </a:stretch>
        </p:blipFill>
        <p:spPr>
          <a:xfrm>
            <a:off x="3414395" y="2072005"/>
            <a:ext cx="2341245" cy="28860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5325" y="2002155"/>
            <a:ext cx="2730500" cy="158623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Текстовое поле 12"/>
          <p:cNvSpPr txBox="1"/>
          <p:nvPr/>
        </p:nvSpPr>
        <p:spPr>
          <a:xfrm>
            <a:off x="7924165" y="3588385"/>
            <a:ext cx="34442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Профилактика болезней системы кровообращения в трудовых коллективах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238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140" y="1131570"/>
            <a:ext cx="1137221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Достижение целевых показателей Проекта «Ельск – здоровый город», связанных со здоровьем детей и подростков, осуществляется в рамках реализации следующих межведомственных профилактических проектов: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4448" y="2330336"/>
            <a:ext cx="416623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96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ШКОЛА – ТЕРРИТОРИЯ ЗДОРОВЬЯ</a:t>
            </a:r>
            <a:endParaRPr lang="ru-RU" sz="1050" b="1" dirty="0">
              <a:solidFill>
                <a:srgbClr val="96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9865" y="2611120"/>
            <a:ext cx="1057783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Мероприятия по сохранению и укреплению здоровья обучающихся, которые включают: выполнение санитарно-гигиенического режима в школе; организация тематических недель, информационных и классных часов, внеклассных мероприятий по формированию здорового образа жизни ; проведение единых дней здоровья и акций; проведение физкультурно-оздоровительных и спортивно-массовых мероприятий.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4413" y="3687177"/>
            <a:ext cx="481266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96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ЗДОРОВОЕ ПОВЕДЕНИЕ – МОЙ ВЫБОР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050" b="1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9865" y="4055745"/>
            <a:ext cx="967867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Профилактика неинфекционных заболеваний, травматизма и гибели детей и подростков от внешних причин, а также предупреждения распространения поведенческих факторов риска среди молодежи. 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969135" y="4575175"/>
            <a:ext cx="811212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ru-RU" sz="2000" b="1" i="0" cap="all">
                <a:solidFill>
                  <a:srgbClr val="960000"/>
                </a:solidFill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Н</a:t>
            </a:r>
            <a:r>
              <a:rPr sz="2000" b="1" i="0" cap="all">
                <a:solidFill>
                  <a:srgbClr val="960000"/>
                </a:solidFill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аша </a:t>
            </a:r>
            <a:r>
              <a:rPr lang="ru-RU" sz="2000" b="1" i="0" cap="all">
                <a:solidFill>
                  <a:srgbClr val="960000"/>
                </a:solidFill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главная </a:t>
            </a:r>
            <a:r>
              <a:rPr sz="2000" b="1" i="0" cap="all">
                <a:solidFill>
                  <a:srgbClr val="960000"/>
                </a:solidFill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задача - уберечь </a:t>
            </a:r>
            <a:r>
              <a:rPr lang="ru-RU" sz="2000" b="1" i="0" cap="all">
                <a:solidFill>
                  <a:srgbClr val="960000"/>
                </a:solidFill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детей</a:t>
            </a:r>
            <a:r>
              <a:rPr sz="2000" b="1" i="0" cap="all">
                <a:solidFill>
                  <a:srgbClr val="960000"/>
                </a:solidFill>
                <a:uFillTx/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от необдуманных поступков и научить безопасности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90855" y="1217295"/>
            <a:ext cx="10534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распространенности поведенческих факторов риска среди молодежи – важное направление в формировании здорового образа жизни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50" y="2047240"/>
            <a:ext cx="2907030" cy="26396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rcRect b="11215"/>
          <a:stretch>
            <a:fillRect/>
          </a:stretch>
        </p:blipFill>
        <p:spPr>
          <a:xfrm>
            <a:off x="3566160" y="2372995"/>
            <a:ext cx="3686175" cy="22021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815" y="2105660"/>
            <a:ext cx="3692525" cy="20955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4140" y="1061085"/>
            <a:ext cx="1140714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здоровьесберегающей среды в учебном заведении является 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актуальной задачей реализации педагогического процесса в современной школе</a:t>
            </a: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-78740" y="3985895"/>
            <a:ext cx="379793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Организованы мероприятия, </a:t>
            </a:r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направленные на физическое развитие </a:t>
            </a:r>
          </a:p>
          <a:p>
            <a:pPr marL="0" indent="0" algn="ctr"/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и укрепление здоровья детей</a:t>
            </a: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7352665" y="3985895"/>
            <a:ext cx="28359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</a:t>
            </a:r>
            <a:r>
              <a:rPr lang="ru-RU"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Дети обеспечены</a:t>
            </a:r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полноценным качественным горячим питанием</a:t>
            </a:r>
          </a:p>
        </p:txBody>
      </p:sp>
      <p:pic>
        <p:nvPicPr>
          <p:cNvPr id="3" name="Изображение 2"/>
          <p:cNvPicPr/>
          <p:nvPr/>
        </p:nvPicPr>
        <p:blipFill>
          <a:blip r:embed="rId4"/>
          <a:stretch>
            <a:fillRect/>
          </a:stretch>
        </p:blipFill>
        <p:spPr>
          <a:xfrm>
            <a:off x="255905" y="2014855"/>
            <a:ext cx="3357880" cy="20948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Изображение 7"/>
          <p:cNvPicPr/>
          <p:nvPr/>
        </p:nvPicPr>
        <p:blipFill>
          <a:blip r:embed="rId5"/>
          <a:srcRect b="17540"/>
          <a:stretch>
            <a:fillRect/>
          </a:stretch>
        </p:blipFill>
        <p:spPr>
          <a:xfrm>
            <a:off x="7357745" y="2030095"/>
            <a:ext cx="3439795" cy="20294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/>
          <p:cNvPicPr/>
          <p:nvPr/>
        </p:nvPicPr>
        <p:blipFill>
          <a:blip r:embed="rId6"/>
          <a:stretch>
            <a:fillRect/>
          </a:stretch>
        </p:blipFill>
        <p:spPr>
          <a:xfrm>
            <a:off x="3825240" y="3245485"/>
            <a:ext cx="3421380" cy="21107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Текстовое поле 12"/>
          <p:cNvSpPr txBox="1"/>
          <p:nvPr/>
        </p:nvSpPr>
        <p:spPr>
          <a:xfrm>
            <a:off x="3825240" y="2030095"/>
            <a:ext cx="332105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</a:t>
            </a:r>
            <a:r>
              <a:rPr lang="ru-RU"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В</a:t>
            </a:r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се фактор</a:t>
            </a:r>
            <a:r>
              <a:rPr lang="ru-RU"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ы</a:t>
            </a:r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образовательной среды</a:t>
            </a:r>
            <a:r>
              <a:rPr lang="ru-RU"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</a:t>
            </a:r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направлен</a:t>
            </a:r>
            <a:r>
              <a:rPr lang="ru-RU"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ы</a:t>
            </a:r>
            <a:r>
              <a:rPr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на сохранение здоровья на всех этапах обучения и развития</a:t>
            </a:r>
            <a:r>
              <a:rPr lang="ru-RU" sz="1600" i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детей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7257415" y="3750945"/>
            <a:ext cx="38455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+mn-ea"/>
              </a:rPr>
              <a:t>Особое внимание уделяется вопросам безопасности жизнедеятельности</a:t>
            </a:r>
            <a:endParaRPr sz="2000" b="1" i="0" cap="all">
              <a:solidFill>
                <a:srgbClr val="960000"/>
              </a:solidFill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327025" y="1217295"/>
            <a:ext cx="11002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цели социальной адаптации инвалидов основано на укоренении в общественном сознании идеи равных возможностей и прав для инвалидов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" y="2047240"/>
            <a:ext cx="3049270" cy="22872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345" y="2047240"/>
            <a:ext cx="3747770" cy="1864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rcRect t="9089" r="20091"/>
          <a:stretch>
            <a:fillRect/>
          </a:stretch>
        </p:blipFill>
        <p:spPr>
          <a:xfrm>
            <a:off x="3731260" y="3173095"/>
            <a:ext cx="3672205" cy="23501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Текстовое поле 12"/>
          <p:cNvSpPr txBox="1"/>
          <p:nvPr/>
        </p:nvSpPr>
        <p:spPr>
          <a:xfrm>
            <a:off x="0" y="4188460"/>
            <a:ext cx="37312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Люди с ограниченными возможностями проявляют себя творчески</a:t>
            </a:r>
            <a:endParaRPr sz="1600" b="0" i="0">
              <a:solidFill>
                <a:srgbClr val="252323"/>
              </a:solidFill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495040" y="2096770"/>
            <a:ext cx="38455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+mn-ea"/>
              </a:rPr>
              <a:t>Физическая культура и спорт являются важным фактором для реабилитации и социально-бытовой адаптации людей с ограниченными возможностями</a:t>
            </a:r>
            <a:endParaRPr sz="2000" b="1" i="0" cap="all">
              <a:solidFill>
                <a:srgbClr val="960000"/>
              </a:solidFill>
              <a:uFillTx/>
              <a:latin typeface="Times New Roman" panose="02020603050405020304" pitchFamily="18" charset="0"/>
              <a:ea typeface="Open Sans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25095" y="1217295"/>
            <a:ext cx="1120457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граждан пожилого возраста в вопросах здорового образа жизни: отдыха, сбалансированного питания, достаточной двигательной активности, создание условий для укрепления и сохранения здоровья, проведение обучения людей пожилого возраста, проживающего на территории г. Ельска, принципам, методам и формам здорового образа жизни, осуществляется в рамках </a:t>
            </a:r>
            <a:r>
              <a:rPr lang="ru-RU" alt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профилактического проекта «Здоровым быть – активно жить»</a:t>
            </a:r>
            <a:endParaRPr lang="ru-RU" altLang="en-US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7910" y="3008630"/>
            <a:ext cx="3348355" cy="25114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5" y="2632075"/>
            <a:ext cx="2908935" cy="21824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555" y="2771775"/>
            <a:ext cx="2900680" cy="218503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25095" y="1217295"/>
            <a:ext cx="11204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большего вовлечения населения в занятия физической культурой и спортом сектором спорта и туризма Ельского райисполкома, а также подведомственными учреждениями проводиться широкий спектр спортивных, спортивно-массовых мероприятий среди любителей по видам спорта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3450" y="3921760"/>
            <a:ext cx="3028950" cy="17037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rcRect l="2556" t="17362" r="-2556" b="-2820"/>
          <a:stretch>
            <a:fillRect/>
          </a:stretch>
        </p:blipFill>
        <p:spPr>
          <a:xfrm>
            <a:off x="3473450" y="2069465"/>
            <a:ext cx="3037840" cy="19475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5900" y="2453640"/>
            <a:ext cx="3459480" cy="25946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90" y="2249805"/>
            <a:ext cx="3274060" cy="245554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863600" y="1129030"/>
            <a:ext cx="1010539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Поддержка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здорового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образа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жизни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через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социальные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lang="ru-RU"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сети и официальные сайты учреждений, организаций и предприятий всех форм собственности 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позволяет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донести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важные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сообщения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и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советы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до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широкой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аудитории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и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вдохновить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людей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к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полезным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</a:t>
            </a:r>
            <a:r>
              <a:rPr b="1" i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привычкам</a:t>
            </a:r>
            <a:r>
              <a:rPr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rcRect t="3745" b="46480"/>
          <a:stretch>
            <a:fillRect/>
          </a:stretch>
        </p:blipFill>
        <p:spPr>
          <a:xfrm>
            <a:off x="125095" y="2141220"/>
            <a:ext cx="2014220" cy="224472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5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rcRect l="10519" t="3591" b="10636"/>
          <a:stretch>
            <a:fillRect/>
          </a:stretch>
        </p:blipFill>
        <p:spPr>
          <a:xfrm>
            <a:off x="4062730" y="2110105"/>
            <a:ext cx="1470025" cy="315722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rcRect t="4001" b="10724"/>
          <a:stretch>
            <a:fillRect/>
          </a:stretch>
        </p:blipFill>
        <p:spPr>
          <a:xfrm>
            <a:off x="2236470" y="2278380"/>
            <a:ext cx="1530350" cy="292354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rcRect l="15472" t="3722" b="10768"/>
          <a:stretch>
            <a:fillRect/>
          </a:stretch>
        </p:blipFill>
        <p:spPr>
          <a:xfrm>
            <a:off x="5708650" y="2278380"/>
            <a:ext cx="1430020" cy="324104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rcRect t="3675" r="-3112" b="10769"/>
          <a:stretch>
            <a:fillRect/>
          </a:stretch>
        </p:blipFill>
        <p:spPr>
          <a:xfrm>
            <a:off x="7252335" y="2141220"/>
            <a:ext cx="1608455" cy="299021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/>
          <a:srcRect t="4245" r="5863" b="21835"/>
          <a:stretch>
            <a:fillRect/>
          </a:stretch>
        </p:blipFill>
        <p:spPr>
          <a:xfrm>
            <a:off x="8919845" y="2051050"/>
            <a:ext cx="1387475" cy="22136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1699260" y="4612005"/>
            <a:ext cx="8487410" cy="981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1400" b="1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 играет важную роль в просвещении и мотивации людей к </a:t>
            </a:r>
          </a:p>
          <a:p>
            <a:pPr algn="ctr"/>
            <a:r>
              <a:rPr lang="ru-RU" altLang="en-US" sz="1400" b="1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заботе о своем здоровье и благополучии. Этот процесс включает в себя информационные кампании, мероприятия и инициативы, направленные на поощрение здорового образа жизни и привлечение внимания к важности заботы о собственном здоровье. </a:t>
            </a:r>
          </a:p>
        </p:txBody>
      </p:sp>
      <p:pic>
        <p:nvPicPr>
          <p:cNvPr id="4" name="Изображение 3"/>
          <p:cNvPicPr/>
          <p:nvPr/>
        </p:nvPicPr>
        <p:blipFill>
          <a:blip r:embed="rId4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205105" y="1071880"/>
            <a:ext cx="1076388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b="1" i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В рамках Проекта специалисты государственного учреждения «Ельский районный центр гигиены и эпидемиологии» ежеквартально принимают участие в областном конкурсе на лучший информационно-образовательный материал с использованием эмблемы Проекта «Здоровый взгляд». </a:t>
            </a:r>
          </a:p>
        </p:txBody>
      </p:sp>
      <p:pic>
        <p:nvPicPr>
          <p:cNvPr id="11" name="Изображение 10" descr="ОК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05" y="1989455"/>
            <a:ext cx="1853565" cy="2622550"/>
          </a:xfrm>
          <a:prstGeom prst="rect">
            <a:avLst/>
          </a:prstGeom>
        </p:spPr>
      </p:pic>
      <p:pic>
        <p:nvPicPr>
          <p:cNvPr id="12" name="Изображение 11" descr="Лето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310" y="3281045"/>
            <a:ext cx="1722120" cy="1330960"/>
          </a:xfrm>
          <a:prstGeom prst="rect">
            <a:avLst/>
          </a:prstGeom>
        </p:spPr>
      </p:pic>
      <p:pic>
        <p:nvPicPr>
          <p:cNvPr id="13" name="Изображение 12" descr="Лето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255" y="1989455"/>
            <a:ext cx="1653540" cy="1277620"/>
          </a:xfrm>
          <a:prstGeom prst="rect">
            <a:avLst/>
          </a:prstGeom>
        </p:spPr>
      </p:pic>
      <p:pic>
        <p:nvPicPr>
          <p:cNvPr id="14" name="Изображение 13" descr="Пивной алкоголизм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640" y="2037715"/>
            <a:ext cx="1598295" cy="1235710"/>
          </a:xfrm>
          <a:prstGeom prst="rect">
            <a:avLst/>
          </a:prstGeom>
        </p:spPr>
      </p:pic>
      <p:pic>
        <p:nvPicPr>
          <p:cNvPr id="15" name="Изображение 14" descr="Пивной алкоголизм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0735" y="3352165"/>
            <a:ext cx="1655445" cy="1279525"/>
          </a:xfrm>
          <a:prstGeom prst="rect">
            <a:avLst/>
          </a:prstGeom>
        </p:spPr>
      </p:pic>
      <p:pic>
        <p:nvPicPr>
          <p:cNvPr id="16" name="Изображение 15" descr="Травматизм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3985" y="2245360"/>
            <a:ext cx="1587500" cy="2245995"/>
          </a:xfrm>
          <a:prstGeom prst="rect">
            <a:avLst/>
          </a:prstGeom>
        </p:spPr>
      </p:pic>
      <p:pic>
        <p:nvPicPr>
          <p:cNvPr id="17" name="Изображение 16" descr="Травматизм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8635" y="1989455"/>
            <a:ext cx="1570355" cy="22218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20" y="847090"/>
            <a:ext cx="3465195" cy="2096135"/>
          </a:xfrm>
          <a:prstGeom prst="rect">
            <a:avLst/>
          </a:prstGeom>
        </p:spPr>
      </p:pic>
      <p:pic>
        <p:nvPicPr>
          <p:cNvPr id="4" name="Изображение 3"/>
          <p:cNvPicPr/>
          <p:nvPr/>
        </p:nvPicPr>
        <p:blipFill>
          <a:blip r:embed="rId4"/>
          <a:stretch>
            <a:fillRect/>
          </a:stretch>
        </p:blipFill>
        <p:spPr>
          <a:xfrm>
            <a:off x="-2147483648" y="-2147483648"/>
            <a:ext cx="2147011200" cy="21470112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593837" y="2096412"/>
            <a:ext cx="12933045" cy="2306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72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72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ЗА ВНИМАНИЕ!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09" y="-18079"/>
            <a:ext cx="1929511" cy="11670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2596" y="1023743"/>
            <a:ext cx="1056020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«Инициатива «Здоровые города и поселки» должна перерасти в масштабный государственный проект. Все населенные пункты страны, претендующие на звание здорового города или поселка, должны получить полноценную здоровьесберегающую среду. Без курения и алкоголя, со спортивными площадками, безопасными условиями жизни, чистыми водой и воздухом. Здоровье нации - это забота не только медиков, но и каждого из нас. Без физической активности, занятий спортом не будет здоровых детей, здоровых людей и здоровой нации в целом».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7737" y="4019801"/>
            <a:ext cx="6813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0" dirty="0">
                <a:solidFill>
                  <a:srgbClr val="96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Лукашенко А.Г.</a:t>
            </a:r>
          </a:p>
          <a:p>
            <a:pPr algn="just"/>
            <a:r>
              <a:rPr lang="ru-RU" sz="2200" b="1" i="0" dirty="0">
                <a:solidFill>
                  <a:srgbClr val="96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(…из Послания Президента Республики Беларусь</a:t>
            </a:r>
            <a:r>
              <a:rPr lang="ru-RU" sz="22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>
                <a:solidFill>
                  <a:srgbClr val="96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белорусскому народу</a:t>
            </a:r>
            <a:r>
              <a:rPr lang="ru-RU" sz="22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>
                <a:solidFill>
                  <a:srgbClr val="96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2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>
                <a:solidFill>
                  <a:srgbClr val="96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Национальному собранию от 19 апреля</a:t>
            </a:r>
            <a:r>
              <a:rPr lang="ru-RU" sz="2200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0" dirty="0">
                <a:solidFill>
                  <a:srgbClr val="96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2019 года)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09" y="-18079"/>
            <a:ext cx="1929511" cy="11670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1083" y="1014926"/>
            <a:ext cx="10705171" cy="3276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Работа, опирающаяся на принцип 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3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города», способствует достижению Целей устойчивого развития (ЦУР), например, обеспечению продовольственной безопасности и улучшению питания и содействию устойчивому развитию сельского хозяйства (ЦУР 2), обеспечению здорового образа жизни и содействию благополучия для всех в любом возрасте (ЦУР 3), рациональному использованию водных ресурсов и санитарии для всех (ЦУР 6), содействию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устойчивого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экономического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роста, полной</a:t>
            </a:r>
            <a:r>
              <a:rPr lang="ru-RU" sz="23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производительной занятости и достойной работы для всех (ЦУР 8), обеспечению безопасности и экологической устойчивости городов (ЦУР 11) и др.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991" y="4203299"/>
            <a:ext cx="6177775" cy="13720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009" y="1119734"/>
            <a:ext cx="106511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ПРОЕКТА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создание системы формирования, сохранения и укрепления здоровья населения города Ельска, живущего по принципам здорового образа жизни, с целью реализации потенциала здоровья для ведения активной производственной, социальной и личной жизни, увеличение продолжительности и повышение качества жизни, улучшение демографической ситуации. 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009" y="2750950"/>
            <a:ext cx="10651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Координаторами работы в данном направлении является районная группа управления по реализации проекта «Ельск – здоровый город», в состав которой входят руководители всех заинтересованных ведомств.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22067" y="3951279"/>
            <a:ext cx="83950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7D3C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группы управления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7D3C4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председателя Ельского райисполкома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7D3C4A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Ильюк Галина Михайловна</a:t>
            </a:r>
            <a:endParaRPr lang="ru-RU" sz="2800" b="1" dirty="0">
              <a:solidFill>
                <a:srgbClr val="7D3C4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310" y="0"/>
            <a:ext cx="1870178" cy="11311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009" y="1119734"/>
            <a:ext cx="10651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707"/>
          <a:stretch>
            <a:fillRect/>
          </a:stretch>
        </p:blipFill>
        <p:spPr>
          <a:xfrm>
            <a:off x="161846" y="838147"/>
            <a:ext cx="2646871" cy="3887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2098"/>
          <a:stretch>
            <a:fillRect/>
          </a:stretch>
        </p:blipFill>
        <p:spPr>
          <a:xfrm>
            <a:off x="2970563" y="1319789"/>
            <a:ext cx="2627620" cy="3879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5736590" y="1019810"/>
            <a:ext cx="5122545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группа управления по реализации профилактического проекта «Ельск – здоровый город» осуществляет общее руководство и координацию деятельности в рамках профилактического проекта «Ельск – здоровый город», определяет основные направления работы по улучшению общественного здоровья населения, разработку концепции формирования городской политики укрепления общественного здоровья населения, организовывает межведомственное партнерство с целью объединения, укрепления, эффективного использования ресурсов (интеллектуальных, технических, финансовых) для осуществления долговременных целевых программ общественного здоровья. 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60085" y="3911600"/>
            <a:ext cx="406781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9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группы управления проводятся по мере необходимости, но не реже одного раза в полугодие.</a:t>
            </a:r>
            <a:endParaRPr lang="ru-RU" b="0" i="0" dirty="0">
              <a:solidFill>
                <a:srgbClr val="1A1A1A"/>
              </a:solidFill>
              <a:effectLst/>
              <a:latin typeface="YS Tex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009" y="1217325"/>
            <a:ext cx="10651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ПРИОРИТЕТНЫЕ НАПРАВЛЕНИЯ ПО РЕАЛИЗАЦИИ ПРОЕКТА: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46603" y="2000367"/>
            <a:ext cx="53208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ГОРОДСКОЕ ПЛАНИРОВАНИЕ;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46974" y="2335861"/>
            <a:ext cx="6244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ПИТАНИЕ;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46974" y="2680121"/>
            <a:ext cx="100935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 ЗДОРОВЬЕСБЕРЕГАЮЩЕЙ СРЕДЫ В УЧРЕЖДЕНИЯХ ОБРАЗОВАНИЯ;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6974" y="3023870"/>
            <a:ext cx="7912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И УКРЕПЛЕНИЕ ЗДОРОВЬЯ НА РАБОЧЕМ МЕСТЕ;</a:t>
            </a:r>
          </a:p>
        </p:txBody>
      </p:sp>
      <p:sp>
        <p:nvSpPr>
          <p:cNvPr id="16" name="Стрелка: вправо с вырезом 15"/>
          <p:cNvSpPr/>
          <p:nvPr/>
        </p:nvSpPr>
        <p:spPr>
          <a:xfrm>
            <a:off x="201753" y="2758055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Прямоугольник 17"/>
          <p:cNvSpPr/>
          <p:nvPr/>
        </p:nvSpPr>
        <p:spPr>
          <a:xfrm>
            <a:off x="745749" y="3419078"/>
            <a:ext cx="2754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ДОСТУПНАЯ СРЕДА;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47019" y="3804002"/>
            <a:ext cx="8863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СНИЖЕНИЕ ПОВЕДЕНЧЕСКИХ ФАКТОРОВ РИСКА СРЕДИ МОЛОДЕЖИ;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47029" y="4169299"/>
            <a:ext cx="93376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ДЛЯ РАЗВИТИЯ ФИЗИЧЕСКОЙ КУЛЬТУРЫ И СПОРТА.</a:t>
            </a:r>
          </a:p>
        </p:txBody>
      </p:sp>
      <p:sp>
        <p:nvSpPr>
          <p:cNvPr id="10" name="Стрелка: вправо с вырезом 15"/>
          <p:cNvSpPr/>
          <p:nvPr/>
        </p:nvSpPr>
        <p:spPr>
          <a:xfrm>
            <a:off x="201753" y="2070350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Стрелка: вправо с вырезом 15"/>
          <p:cNvSpPr/>
          <p:nvPr/>
        </p:nvSpPr>
        <p:spPr>
          <a:xfrm>
            <a:off x="201753" y="2399280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Стрелка: вправо с вырезом 15"/>
          <p:cNvSpPr/>
          <p:nvPr/>
        </p:nvSpPr>
        <p:spPr>
          <a:xfrm>
            <a:off x="201753" y="3101590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Стрелка: вправо с вырезом 15"/>
          <p:cNvSpPr/>
          <p:nvPr/>
        </p:nvSpPr>
        <p:spPr>
          <a:xfrm>
            <a:off x="200483" y="3496560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Стрелка: вправо с вырезом 15"/>
          <p:cNvSpPr/>
          <p:nvPr/>
        </p:nvSpPr>
        <p:spPr>
          <a:xfrm>
            <a:off x="201753" y="3888355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Стрелка: вправо с вырезом 15"/>
          <p:cNvSpPr/>
          <p:nvPr/>
        </p:nvSpPr>
        <p:spPr>
          <a:xfrm>
            <a:off x="201753" y="4235065"/>
            <a:ext cx="544898" cy="24436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3700" y="1217295"/>
            <a:ext cx="100615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цель здорового городского планирования - создание удобной и безопасной городской среды для жителей и гостей города Ельска</a:t>
            </a: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4311650" y="2423795"/>
            <a:ext cx="302387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Новы</a:t>
            </a:r>
            <a:r>
              <a:rPr lang="ru-RU"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е</a:t>
            </a:r>
            <a:r>
              <a:rPr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игров</a:t>
            </a:r>
            <a:r>
              <a:rPr lang="ru-RU"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ые</a:t>
            </a:r>
            <a:r>
              <a:rPr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комплекс</a:t>
            </a:r>
            <a:r>
              <a:rPr lang="ru-RU"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ы</a:t>
            </a:r>
            <a:r>
              <a:rPr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установ</a:t>
            </a:r>
            <a:r>
              <a:rPr lang="ru-RU"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лены</a:t>
            </a:r>
            <a:r>
              <a:rPr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на придомов</a:t>
            </a:r>
            <a:r>
              <a:rPr lang="ru-RU"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ых</a:t>
            </a:r>
            <a:r>
              <a:rPr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территори</a:t>
            </a:r>
            <a:r>
              <a:rPr lang="ru-RU" sz="1600" b="0" i="0">
                <a:solidFill>
                  <a:srgbClr val="3D3D3D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ях</a:t>
            </a:r>
          </a:p>
        </p:txBody>
      </p:sp>
      <p:pic>
        <p:nvPicPr>
          <p:cNvPr id="21" name="Изображение 20"/>
          <p:cNvPicPr/>
          <p:nvPr/>
        </p:nvPicPr>
        <p:blipFill>
          <a:blip r:embed="rId4"/>
          <a:srcRect r="19392"/>
          <a:stretch>
            <a:fillRect/>
          </a:stretch>
        </p:blipFill>
        <p:spPr>
          <a:xfrm>
            <a:off x="4248150" y="3340735"/>
            <a:ext cx="3191510" cy="2133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" name="Текстовое поле 23"/>
          <p:cNvSpPr txBox="1"/>
          <p:nvPr/>
        </p:nvSpPr>
        <p:spPr>
          <a:xfrm>
            <a:off x="59690" y="2099945"/>
            <a:ext cx="399161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ts val="500"/>
              </a:spcAft>
            </a:pPr>
            <a:r>
              <a:rPr lang="ru-RU" sz="1600" b="0" i="0">
                <a:solidFill>
                  <a:srgbClr val="272727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В</a:t>
            </a:r>
            <a:r>
              <a:rPr sz="1600" b="0" i="0">
                <a:solidFill>
                  <a:srgbClr val="272727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едется работа по улучшению местных автомобильных дорог</a:t>
            </a:r>
            <a:r>
              <a:rPr lang="ru-RU" sz="1600" b="0" i="0">
                <a:solidFill>
                  <a:srgbClr val="272727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и увеличилась протяженность улиц с твердым покрытием</a:t>
            </a:r>
          </a:p>
        </p:txBody>
      </p:sp>
      <p:sp>
        <p:nvSpPr>
          <p:cNvPr id="29" name="Текстовое поле 28"/>
          <p:cNvSpPr txBox="1"/>
          <p:nvPr/>
        </p:nvSpPr>
        <p:spPr>
          <a:xfrm>
            <a:off x="7439660" y="2047240"/>
            <a:ext cx="3148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ct val="0"/>
              </a:spcBef>
              <a:spcAft>
                <a:spcPts val="500"/>
              </a:spcAft>
            </a:pPr>
            <a:r>
              <a:rPr lang="ru-RU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Увеличена площадь озелененных городских территорий </a:t>
            </a:r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5"/>
          <a:srcRect b="23856"/>
          <a:stretch>
            <a:fillRect/>
          </a:stretch>
        </p:blipFill>
        <p:spPr>
          <a:xfrm>
            <a:off x="7596505" y="2630805"/>
            <a:ext cx="2984500" cy="17513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6"/>
          <a:srcRect b="14000"/>
          <a:stretch>
            <a:fillRect/>
          </a:stretch>
        </p:blipFill>
        <p:spPr>
          <a:xfrm>
            <a:off x="111760" y="2982595"/>
            <a:ext cx="3985895" cy="181800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6055" y="990600"/>
            <a:ext cx="826770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Здоровое питание – это не просто набор полезных продуктов, это стиль жизни</a:t>
            </a:r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4356100" y="2047240"/>
            <a:ext cx="257556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  <a:spcAft>
                <a:spcPts val="500"/>
              </a:spcAft>
            </a:pPr>
            <a:r>
              <a:rPr sz="1600" b="0" i="0">
                <a:solidFill>
                  <a:srgbClr val="272727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Цех "Ельский консервный завод" Экспериментальной базы Криничная</a:t>
            </a:r>
            <a:r>
              <a:rPr lang="ru-RU" sz="1600" b="0" i="0">
                <a:solidFill>
                  <a:srgbClr val="272727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выпускает соки и нектары фруктовые и овощные с низким содержанием сахара</a:t>
            </a:r>
          </a:p>
        </p:txBody>
      </p:sp>
      <p:pic>
        <p:nvPicPr>
          <p:cNvPr id="3" name="Изображение 2"/>
          <p:cNvPicPr/>
          <p:nvPr/>
        </p:nvPicPr>
        <p:blipFill>
          <a:blip r:embed="rId4"/>
          <a:stretch>
            <a:fillRect/>
          </a:stretch>
        </p:blipFill>
        <p:spPr>
          <a:xfrm>
            <a:off x="4184015" y="3534410"/>
            <a:ext cx="2748280" cy="20377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Текстовое поле 3"/>
          <p:cNvSpPr txBox="1"/>
          <p:nvPr/>
        </p:nvSpPr>
        <p:spPr>
          <a:xfrm>
            <a:off x="291465" y="3985895"/>
            <a:ext cx="389255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В магазинах</a:t>
            </a:r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города</a:t>
            </a:r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 появились стеллажи с</a:t>
            </a:r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о</a:t>
            </a:r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 «здоровы</a:t>
            </a:r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ми</a:t>
            </a:r>
            <a:r>
              <a:rPr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» продукт</a:t>
            </a:r>
            <a:r>
              <a:rPr lang="ru-RU" sz="1600" b="0" i="0">
                <a:solidFill>
                  <a:srgbClr val="252323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</a:rPr>
              <a:t>ами</a:t>
            </a:r>
          </a:p>
        </p:txBody>
      </p:sp>
      <p:pic>
        <p:nvPicPr>
          <p:cNvPr id="8" name="Изображение 7"/>
          <p:cNvPicPr/>
          <p:nvPr/>
        </p:nvPicPr>
        <p:blipFill>
          <a:blip r:embed="rId5"/>
          <a:srcRect l="8275" t="21742" r="7418" b="23571"/>
          <a:stretch>
            <a:fillRect/>
          </a:stretch>
        </p:blipFill>
        <p:spPr>
          <a:xfrm>
            <a:off x="186055" y="2096135"/>
            <a:ext cx="3997960" cy="18408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Текстовое поле 9"/>
          <p:cNvSpPr txBox="1"/>
          <p:nvPr/>
        </p:nvSpPr>
        <p:spPr>
          <a:xfrm>
            <a:off x="7165340" y="4125595"/>
            <a:ext cx="2999399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sz="1600" i="0" dirty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В рационе </a:t>
            </a:r>
            <a:r>
              <a:rPr lang="ru-RU" sz="1600" i="0" dirty="0" err="1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ельчан</a:t>
            </a:r>
            <a:r>
              <a:rPr sz="1600" i="0" dirty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увеличи</a:t>
            </a:r>
            <a:r>
              <a:rPr lang="ru-RU" sz="1600" i="0" dirty="0" err="1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лась</a:t>
            </a:r>
            <a:r>
              <a:rPr sz="1600" i="0" dirty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</a:t>
            </a:r>
            <a:r>
              <a:rPr sz="1600" i="0" dirty="0" err="1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доля</a:t>
            </a:r>
            <a:r>
              <a:rPr sz="1600" i="0" dirty="0">
                <a:solidFill>
                  <a:srgbClr val="333333"/>
                </a:solidFill>
                <a:latin typeface="Times New Roman" panose="02020603050405020304" pitchFamily="18" charset="0"/>
                <a:ea typeface="YS Text"/>
                <a:cs typeface="Times New Roman" panose="02020603050405020304" pitchFamily="18" charset="0"/>
              </a:rPr>
              <a:t> свежих овощей и фруктов</a:t>
            </a:r>
          </a:p>
        </p:txBody>
      </p:sp>
      <p:pic>
        <p:nvPicPr>
          <p:cNvPr id="11" name="Изображение 10"/>
          <p:cNvPicPr/>
          <p:nvPr/>
        </p:nvPicPr>
        <p:blipFill>
          <a:blip r:embed="rId6"/>
          <a:stretch>
            <a:fillRect/>
          </a:stretch>
        </p:blipFill>
        <p:spPr>
          <a:xfrm>
            <a:off x="7165340" y="2047240"/>
            <a:ext cx="3279775" cy="207835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3"/>
            <a:ext cx="12192000" cy="6852047"/>
          </a:xfrm>
          <a:prstGeom prst="rect">
            <a:avLst/>
          </a:prstGeom>
        </p:spPr>
      </p:pic>
      <p:sp>
        <p:nvSpPr>
          <p:cNvPr id="6" name="Пятиугольник 3"/>
          <p:cNvSpPr/>
          <p:nvPr/>
        </p:nvSpPr>
        <p:spPr>
          <a:xfrm>
            <a:off x="0" y="0"/>
            <a:ext cx="7596336" cy="764704"/>
          </a:xfrm>
          <a:prstGeom prst="homePlate">
            <a:avLst/>
          </a:prstGeom>
          <a:solidFill>
            <a:srgbClr val="00863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ГОСУДАРСТВЕННЫЙ ПРОФИЛАКТИЧЕСКИЙ ПРОЕКТ «ЗДОРОВЫЕ ГОРОДА И ПОСЁЛКИ"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0"/>
            <a:ext cx="2012645" cy="12173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2880" y="1122680"/>
            <a:ext cx="1054544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Приоритетные направления для сохранения и укрепления здоровья трудящихся на производстве: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8338" y="2310492"/>
            <a:ext cx="7632848" cy="290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средств индивидуальной защиты и спецодежды;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88591" y="2603604"/>
            <a:ext cx="3327400" cy="283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санитарно-бытовые условия;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88973" y="2024742"/>
            <a:ext cx="7632848" cy="28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соблюдения требований техники безопасности на рабочих местах;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935" y="3502660"/>
            <a:ext cx="975868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96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Представляется важным отметить высокую роль работодателя в реализации ключевых приоритетов ведения работниками ЗОЖ, начиная с формирования у работников мотивации и получения знаний по вопросам ведения ЗОЖ и заканчивая созданием конкретных благоприятных условий для реализации ЗОЖ каждым сотрудником.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60981" y="2889096"/>
            <a:ext cx="6912768" cy="283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своевременное прохождение медосмотров и диспансеризации;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87559" y="3158078"/>
            <a:ext cx="4549129" cy="290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информационно-образовательная работа.</a:t>
            </a:r>
          </a:p>
        </p:txBody>
      </p:sp>
      <p:sp>
        <p:nvSpPr>
          <p:cNvPr id="23" name="Стрелка: вправо с вырезом 15"/>
          <p:cNvSpPr/>
          <p:nvPr/>
        </p:nvSpPr>
        <p:spPr>
          <a:xfrm>
            <a:off x="412750" y="2070100"/>
            <a:ext cx="448310" cy="17462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Стрелка: вправо с вырезом 15"/>
          <p:cNvSpPr/>
          <p:nvPr/>
        </p:nvSpPr>
        <p:spPr>
          <a:xfrm>
            <a:off x="412750" y="2353945"/>
            <a:ext cx="448310" cy="17462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Стрелка: вправо с вырезом 15"/>
          <p:cNvSpPr/>
          <p:nvPr/>
        </p:nvSpPr>
        <p:spPr>
          <a:xfrm>
            <a:off x="439420" y="2625725"/>
            <a:ext cx="448310" cy="17462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Стрелка: вправо с вырезом 15"/>
          <p:cNvSpPr/>
          <p:nvPr/>
        </p:nvSpPr>
        <p:spPr>
          <a:xfrm>
            <a:off x="439420" y="2929255"/>
            <a:ext cx="448310" cy="17462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Стрелка: вправо с вырезом 15"/>
          <p:cNvSpPr/>
          <p:nvPr/>
        </p:nvSpPr>
        <p:spPr>
          <a:xfrm>
            <a:off x="439420" y="3181985"/>
            <a:ext cx="448310" cy="174625"/>
          </a:xfrm>
          <a:prstGeom prst="notched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1291</Words>
  <Application>Microsoft Office PowerPoint</Application>
  <PresentationFormat>Широкоэкранный</PresentationFormat>
  <Paragraphs>89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cp:lastPrinted>2024-12-17T05:11:58Z</cp:lastPrinted>
  <dcterms:created xsi:type="dcterms:W3CDTF">2024-12-13T08:33:00Z</dcterms:created>
  <dcterms:modified xsi:type="dcterms:W3CDTF">2025-01-24T05:25:39Z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49255D5BF5134B00A1A691247424861F_12</vt:lpwstr>
  </property>
  <property fmtid="{D5CDD505-2E9C-101B-9397-08002B2CF9AE}" pid="3" name="KSOProductBuildVer">
    <vt:lpwstr>1049-12.2.0.18639</vt:lpwstr>
  </property>
</Properties>
</file>